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81" r:id="rId2"/>
    <p:sldId id="266" r:id="rId3"/>
    <p:sldId id="256" r:id="rId4"/>
    <p:sldId id="258" r:id="rId5"/>
    <p:sldId id="274" r:id="rId6"/>
    <p:sldId id="282" r:id="rId7"/>
    <p:sldId id="277" r:id="rId8"/>
    <p:sldId id="278" r:id="rId9"/>
    <p:sldId id="264" r:id="rId10"/>
    <p:sldId id="265" r:id="rId11"/>
    <p:sldId id="279" r:id="rId12"/>
    <p:sldId id="280" r:id="rId13"/>
    <p:sldId id="259" r:id="rId14"/>
    <p:sldId id="263" r:id="rId15"/>
    <p:sldId id="286" r:id="rId16"/>
    <p:sldId id="267" r:id="rId17"/>
    <p:sldId id="284" r:id="rId18"/>
    <p:sldId id="276" r:id="rId19"/>
    <p:sldId id="270" r:id="rId20"/>
    <p:sldId id="269" r:id="rId21"/>
    <p:sldId id="268" r:id="rId22"/>
    <p:sldId id="271" r:id="rId23"/>
    <p:sldId id="262" r:id="rId24"/>
    <p:sldId id="285" r:id="rId25"/>
  </p:sldIdLst>
  <p:sldSz cx="12192000" cy="6858000"/>
  <p:notesSz cx="6858000" cy="9144000"/>
  <p:embeddedFontLst>
    <p:embeddedFont>
      <p:font typeface="a타이틀고딕1" panose="02020600000000000000" pitchFamily="18" charset="-127"/>
      <p:regular r:id="rId27"/>
    </p:embeddedFont>
    <p:embeddedFont>
      <p:font typeface="a타이틀고딕2" panose="02020600000000000000" pitchFamily="18" charset="-127"/>
      <p:regular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함초롬바탕" panose="02030604000101010101" pitchFamily="18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97D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41" autoAdjust="0"/>
    <p:restoredTop sz="94343" autoAdjust="0"/>
  </p:normalViewPr>
  <p:slideViewPr>
    <p:cSldViewPr>
      <p:cViewPr varScale="1">
        <p:scale>
          <a:sx n="114" d="100"/>
          <a:sy n="114" d="100"/>
        </p:scale>
        <p:origin x="306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285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4A5CB0-F50D-4090-BE38-717A5697F533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FC7E17-F964-4195-A3C2-2F6F9B1936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927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C7E17-F964-4195-A3C2-2F6F9B1936D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394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112 </a:t>
            </a:r>
            <a:r>
              <a:rPr lang="ko-KR" altLang="en-US" dirty="0"/>
              <a:t>단점 </a:t>
            </a:r>
            <a:r>
              <a:rPr lang="en-US" altLang="ko-KR" dirty="0"/>
              <a:t>: 18</a:t>
            </a:r>
            <a:r>
              <a:rPr lang="ko-KR" altLang="en-US" dirty="0"/>
              <a:t>년 기준 오작동 건수가 </a:t>
            </a:r>
            <a:r>
              <a:rPr lang="en-US" altLang="ko-KR" dirty="0"/>
              <a:t>20% </a:t>
            </a:r>
            <a:r>
              <a:rPr lang="ko-KR" altLang="en-US" dirty="0"/>
              <a:t>그러나 취소 버튼이 없음</a:t>
            </a:r>
            <a:endParaRPr lang="en-US" altLang="ko-KR" dirty="0"/>
          </a:p>
          <a:p>
            <a:r>
              <a:rPr lang="ko-KR" altLang="en-US" dirty="0" err="1"/>
              <a:t>지니콜</a:t>
            </a:r>
            <a:r>
              <a:rPr lang="ko-KR" altLang="en-US" dirty="0"/>
              <a:t> 단점 </a:t>
            </a:r>
            <a:r>
              <a:rPr lang="en-US" altLang="ko-KR" dirty="0"/>
              <a:t>: </a:t>
            </a:r>
            <a:r>
              <a:rPr lang="ko-KR" altLang="en-US" dirty="0" err="1"/>
              <a:t>에스원의</a:t>
            </a:r>
            <a:r>
              <a:rPr lang="ko-KR" altLang="en-US" dirty="0"/>
              <a:t> </a:t>
            </a:r>
            <a:r>
              <a:rPr lang="ko-KR" altLang="en-US" dirty="0" err="1"/>
              <a:t>지니콜</a:t>
            </a:r>
            <a:r>
              <a:rPr lang="ko-KR" altLang="en-US" dirty="0"/>
              <a:t> </a:t>
            </a:r>
            <a:r>
              <a:rPr lang="ko-KR" altLang="en-US" dirty="0" err="1"/>
              <a:t>홈페ㅣ지를</a:t>
            </a:r>
            <a:r>
              <a:rPr lang="ko-KR" altLang="en-US" dirty="0"/>
              <a:t> 통해 </a:t>
            </a:r>
            <a:r>
              <a:rPr lang="ko-KR" altLang="en-US" dirty="0" err="1"/>
              <a:t>지니콜</a:t>
            </a:r>
            <a:r>
              <a:rPr lang="ko-KR" altLang="en-US" dirty="0"/>
              <a:t> </a:t>
            </a:r>
            <a:r>
              <a:rPr lang="ko-KR" altLang="en-US" dirty="0" err="1"/>
              <a:t>에스</a:t>
            </a:r>
            <a:r>
              <a:rPr lang="ko-KR" altLang="en-US" dirty="0"/>
              <a:t> 서비스 가입해야 가능함 </a:t>
            </a:r>
            <a:r>
              <a:rPr lang="en-US" altLang="ko-KR" dirty="0"/>
              <a:t>/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C7E17-F964-4195-A3C2-2F6F9B1936D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885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C7E17-F964-4195-A3C2-2F6F9B1936D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242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C7E17-F964-4195-A3C2-2F6F9B1936D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27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112 </a:t>
            </a:r>
            <a:r>
              <a:rPr lang="ko-KR" altLang="en-US" dirty="0"/>
              <a:t>단점 </a:t>
            </a:r>
            <a:r>
              <a:rPr lang="en-US" altLang="ko-KR" dirty="0"/>
              <a:t>: 18</a:t>
            </a:r>
            <a:r>
              <a:rPr lang="ko-KR" altLang="en-US" dirty="0"/>
              <a:t>년 기준 오작동 건수가 </a:t>
            </a:r>
            <a:r>
              <a:rPr lang="en-US" altLang="ko-KR" dirty="0"/>
              <a:t>20% </a:t>
            </a:r>
            <a:r>
              <a:rPr lang="ko-KR" altLang="en-US" dirty="0"/>
              <a:t>그러나 취소 버튼이 없음</a:t>
            </a:r>
            <a:endParaRPr lang="en-US" altLang="ko-KR" dirty="0"/>
          </a:p>
          <a:p>
            <a:r>
              <a:rPr lang="ko-KR" altLang="en-US" dirty="0" err="1"/>
              <a:t>지니콜</a:t>
            </a:r>
            <a:r>
              <a:rPr lang="ko-KR" altLang="en-US" dirty="0"/>
              <a:t> 단점 </a:t>
            </a:r>
            <a:r>
              <a:rPr lang="en-US" altLang="ko-KR" dirty="0"/>
              <a:t>: </a:t>
            </a:r>
            <a:r>
              <a:rPr lang="ko-KR" altLang="en-US" dirty="0" err="1"/>
              <a:t>에스원의</a:t>
            </a:r>
            <a:r>
              <a:rPr lang="ko-KR" altLang="en-US" dirty="0"/>
              <a:t> </a:t>
            </a:r>
            <a:r>
              <a:rPr lang="ko-KR" altLang="en-US" dirty="0" err="1"/>
              <a:t>지니콜</a:t>
            </a:r>
            <a:r>
              <a:rPr lang="ko-KR" altLang="en-US" dirty="0"/>
              <a:t> </a:t>
            </a:r>
            <a:r>
              <a:rPr lang="ko-KR" altLang="en-US" dirty="0" err="1"/>
              <a:t>홈페ㅣ지를</a:t>
            </a:r>
            <a:r>
              <a:rPr lang="ko-KR" altLang="en-US" dirty="0"/>
              <a:t> 통해 </a:t>
            </a:r>
            <a:r>
              <a:rPr lang="ko-KR" altLang="en-US" dirty="0" err="1"/>
              <a:t>지니콜</a:t>
            </a:r>
            <a:r>
              <a:rPr lang="ko-KR" altLang="en-US" dirty="0"/>
              <a:t> </a:t>
            </a:r>
            <a:r>
              <a:rPr lang="ko-KR" altLang="en-US" dirty="0" err="1"/>
              <a:t>에스</a:t>
            </a:r>
            <a:r>
              <a:rPr lang="ko-KR" altLang="en-US" dirty="0"/>
              <a:t> 서비스 가입해야 가능함 </a:t>
            </a:r>
            <a:r>
              <a:rPr lang="en-US" altLang="ko-KR" dirty="0"/>
              <a:t>/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C7E17-F964-4195-A3C2-2F6F9B1936D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310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56895-4473-427B-8879-8F3D6D139551}" type="datetime1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053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480CC-FBD0-4622-A9D5-A0C1818D6FE3}" type="datetime1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905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8E81-14AC-43B3-8B24-A13538999B55}" type="datetime1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505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842C-04CE-40C7-8797-52E3FF4C510F}" type="datetime1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177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6332-2364-447B-B9A8-6C9793620A01}" type="datetime1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367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32725-655C-4A7B-BD11-B9962047E4C5}" type="datetime1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021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EAFBB-FD34-4696-ADB3-60181CA74A42}" type="datetime1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263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11054-08F1-4E28-AE34-69A737A2995B}" type="datetime1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33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BD953-E750-4EB1-AD05-2D3371B6DBD1}" type="datetime1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057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D7878-7E86-457F-A3D9-D3AF4D033FFC}" type="datetime1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988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9EC17-92AC-4A92-A439-2CC2B64BB5FF}" type="datetime1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493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501325-3933-4514-ABF8-275F52EC18EE}" type="datetime1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1FAB4E-0A4C-42F8-B42A-20F9E446B1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428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7E59D17-8548-4BAB-A5B6-7D947C2E87A1}"/>
              </a:ext>
            </a:extLst>
          </p:cNvPr>
          <p:cNvSpPr/>
          <p:nvPr/>
        </p:nvSpPr>
        <p:spPr>
          <a:xfrm>
            <a:off x="0" y="1412776"/>
            <a:ext cx="10488488" cy="2952328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B631CE-9F13-426E-A7F3-CAE1182F56A9}"/>
              </a:ext>
            </a:extLst>
          </p:cNvPr>
          <p:cNvSpPr txBox="1"/>
          <p:nvPr/>
        </p:nvSpPr>
        <p:spPr>
          <a:xfrm>
            <a:off x="1127448" y="1977575"/>
            <a:ext cx="5400600" cy="147732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  <a:sp3d extrusionH="57150">
              <a:bevelT w="38100" h="38100"/>
            </a:sp3d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+mj-lt"/>
                <a:ea typeface="a타이틀고딕2" panose="02020600000000000000" pitchFamily="18" charset="-127"/>
              </a:rPr>
              <a:t>포켓 보디가드 </a:t>
            </a:r>
            <a:endParaRPr lang="en-US" altLang="ko-KR" sz="5400" dirty="0">
              <a:solidFill>
                <a:schemeClr val="bg1"/>
              </a:solidFill>
              <a:latin typeface="+mj-lt"/>
              <a:ea typeface="a타이틀고딕2" panose="02020600000000000000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ea typeface="a타이틀고딕2" panose="02020600000000000000" pitchFamily="18" charset="-127"/>
              </a:rPr>
              <a:t>사회적 약자의 안전을 위한 자동경보 호출 시스템</a:t>
            </a:r>
            <a:endParaRPr lang="en-US" altLang="ko-KR" sz="4800" dirty="0">
              <a:solidFill>
                <a:schemeClr val="bg1"/>
              </a:solidFill>
              <a:ea typeface="a타이틀고딕2" panose="02020600000000000000" pitchFamily="18" charset="-127"/>
            </a:endParaRPr>
          </a:p>
          <a:p>
            <a:endParaRPr lang="ko-KR" altLang="en-US" dirty="0">
              <a:solidFill>
                <a:schemeClr val="bg1"/>
              </a:solidFill>
              <a:latin typeface="+mj-lt"/>
              <a:ea typeface="a타이틀고딕2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2D1B27-38DB-4BA2-B7F1-05E006BFAF35}"/>
              </a:ext>
            </a:extLst>
          </p:cNvPr>
          <p:cNvSpPr txBox="1"/>
          <p:nvPr/>
        </p:nvSpPr>
        <p:spPr>
          <a:xfrm>
            <a:off x="7320136" y="2924944"/>
            <a:ext cx="280831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solidFill>
                  <a:schemeClr val="bg1"/>
                </a:solidFill>
                <a:latin typeface="+mj-lt"/>
                <a:ea typeface="a타이틀고딕2" panose="02020600000000000000" pitchFamily="18" charset="-127"/>
              </a:rPr>
              <a:t>한림대학교 창업동아리 </a:t>
            </a:r>
            <a:r>
              <a:rPr lang="en-US" altLang="ko-KR" sz="1400" dirty="0">
                <a:solidFill>
                  <a:schemeClr val="bg1"/>
                </a:solidFill>
                <a:latin typeface="+mj-lt"/>
                <a:ea typeface="a타이틀고딕2" panose="02020600000000000000" pitchFamily="18" charset="-127"/>
              </a:rPr>
              <a:t>SD</a:t>
            </a:r>
          </a:p>
          <a:p>
            <a:pPr algn="r"/>
            <a:endParaRPr lang="en-US" altLang="ko-KR" sz="1400" dirty="0">
              <a:solidFill>
                <a:schemeClr val="bg1"/>
              </a:solidFill>
              <a:latin typeface="+mj-lt"/>
              <a:ea typeface="a타이틀고딕2" panose="02020600000000000000" pitchFamily="18" charset="-127"/>
            </a:endParaRPr>
          </a:p>
          <a:p>
            <a:pPr algn="r"/>
            <a:r>
              <a:rPr lang="ko-KR" altLang="en-US" sz="1400" dirty="0">
                <a:solidFill>
                  <a:schemeClr val="bg1"/>
                </a:solidFill>
                <a:latin typeface="+mj-lt"/>
                <a:ea typeface="a타이틀고딕2" panose="02020600000000000000" pitchFamily="18" charset="-127"/>
              </a:rPr>
              <a:t>이상우</a:t>
            </a:r>
            <a:endParaRPr lang="en-US" altLang="ko-KR" sz="1400" dirty="0">
              <a:solidFill>
                <a:schemeClr val="bg1"/>
              </a:solidFill>
              <a:latin typeface="+mj-lt"/>
              <a:ea typeface="a타이틀고딕2" panose="02020600000000000000" pitchFamily="18" charset="-127"/>
            </a:endParaRPr>
          </a:p>
          <a:p>
            <a:pPr algn="r"/>
            <a:r>
              <a:rPr lang="ko-KR" altLang="en-US" sz="1400" dirty="0">
                <a:solidFill>
                  <a:schemeClr val="bg1"/>
                </a:solidFill>
                <a:latin typeface="+mj-lt"/>
                <a:ea typeface="a타이틀고딕2" panose="02020600000000000000" pitchFamily="18" charset="-127"/>
              </a:rPr>
              <a:t>김기태</a:t>
            </a:r>
            <a:endParaRPr lang="en-US" altLang="ko-KR" sz="1400" dirty="0">
              <a:solidFill>
                <a:schemeClr val="bg1"/>
              </a:solidFill>
              <a:latin typeface="+mj-lt"/>
              <a:ea typeface="a타이틀고딕2" panose="02020600000000000000" pitchFamily="18" charset="-127"/>
            </a:endParaRPr>
          </a:p>
          <a:p>
            <a:pPr algn="r"/>
            <a:r>
              <a:rPr lang="ko-KR" altLang="en-US" sz="1400" dirty="0" err="1">
                <a:solidFill>
                  <a:schemeClr val="bg1"/>
                </a:solidFill>
                <a:latin typeface="+mj-lt"/>
                <a:ea typeface="a타이틀고딕2" panose="02020600000000000000" pitchFamily="18" charset="-127"/>
              </a:rPr>
              <a:t>유안나</a:t>
            </a:r>
            <a:endParaRPr lang="ko-KR" altLang="en-US" sz="1400" dirty="0">
              <a:solidFill>
                <a:schemeClr val="bg1"/>
              </a:solidFill>
              <a:latin typeface="+mj-lt"/>
              <a:ea typeface="a타이틀고딕2" panose="02020600000000000000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9B98A7-A5D4-4ECF-9C23-00FE28BEE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369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30FF7B4-E910-430B-B08F-AF83AF0D160D}"/>
              </a:ext>
            </a:extLst>
          </p:cNvPr>
          <p:cNvGrpSpPr/>
          <p:nvPr/>
        </p:nvGrpSpPr>
        <p:grpSpPr>
          <a:xfrm>
            <a:off x="0" y="0"/>
            <a:ext cx="5519936" cy="1340768"/>
            <a:chOff x="0" y="0"/>
            <a:chExt cx="4583832" cy="1268760"/>
          </a:xfrm>
          <a:solidFill>
            <a:schemeClr val="tx2"/>
          </a:solidFill>
        </p:grpSpPr>
        <p:sp>
          <p:nvSpPr>
            <p:cNvPr id="6" name="순서도: 처리 5">
              <a:extLst>
                <a:ext uri="{FF2B5EF4-FFF2-40B4-BE49-F238E27FC236}">
                  <a16:creationId xmlns:a16="http://schemas.microsoft.com/office/drawing/2014/main" id="{9628E2D2-1762-4984-807C-553D5FFC7A6A}"/>
                </a:ext>
              </a:extLst>
            </p:cNvPr>
            <p:cNvSpPr/>
            <p:nvPr/>
          </p:nvSpPr>
          <p:spPr>
            <a:xfrm>
              <a:off x="0" y="0"/>
              <a:ext cx="4223792" cy="1268760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B0211F16-C29B-431D-8296-ADF205967B22}"/>
                </a:ext>
              </a:extLst>
            </p:cNvPr>
            <p:cNvSpPr/>
            <p:nvPr/>
          </p:nvSpPr>
          <p:spPr>
            <a:xfrm>
              <a:off x="4223792" y="0"/>
              <a:ext cx="360040" cy="126876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6B78801-8716-4537-A58D-6C115E4A397C}"/>
              </a:ext>
            </a:extLst>
          </p:cNvPr>
          <p:cNvSpPr txBox="1"/>
          <p:nvPr/>
        </p:nvSpPr>
        <p:spPr>
          <a:xfrm>
            <a:off x="335360" y="188640"/>
            <a:ext cx="59766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04  </a:t>
            </a:r>
            <a:r>
              <a:rPr lang="ko-KR" altLang="en-US" sz="3600" b="1" dirty="0" err="1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기술성</a:t>
            </a:r>
            <a:r>
              <a:rPr lang="ko-KR" altLang="en-US" sz="3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en-US" altLang="ko-KR" sz="3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제품 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2C4B0FC-A824-4C2A-889B-2310754BD07A}"/>
              </a:ext>
            </a:extLst>
          </p:cNvPr>
          <p:cNvCxnSpPr>
            <a:cxnSpLocks/>
          </p:cNvCxnSpPr>
          <p:nvPr/>
        </p:nvCxnSpPr>
        <p:spPr>
          <a:xfrm>
            <a:off x="3215680" y="1268760"/>
            <a:ext cx="897632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0B92BF50-EB17-49F6-AFEC-E83B5DCE4965}"/>
              </a:ext>
            </a:extLst>
          </p:cNvPr>
          <p:cNvSpPr/>
          <p:nvPr/>
        </p:nvSpPr>
        <p:spPr>
          <a:xfrm>
            <a:off x="0" y="6669360"/>
            <a:ext cx="12192000" cy="18864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6BC107-607D-4E01-A898-F52EE8AEB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66329137-BC3C-4039-9F99-3BC1A6ADD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1312" y="-1332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9655B37-4808-48EB-ABE8-4586565A9164}"/>
              </a:ext>
            </a:extLst>
          </p:cNvPr>
          <p:cNvSpPr/>
          <p:nvPr/>
        </p:nvSpPr>
        <p:spPr>
          <a:xfrm>
            <a:off x="2999656" y="5157192"/>
            <a:ext cx="1200426" cy="1187798"/>
          </a:xfrm>
          <a:prstGeom prst="ellipse">
            <a:avLst/>
          </a:prstGeom>
          <a:solidFill>
            <a:srgbClr val="002060"/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사용자</a:t>
            </a:r>
            <a:endParaRPr lang="en-US" altLang="ko-KR" b="1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C4C520E-7028-4670-8913-853EF77F3897}"/>
              </a:ext>
            </a:extLst>
          </p:cNvPr>
          <p:cNvSpPr/>
          <p:nvPr/>
        </p:nvSpPr>
        <p:spPr>
          <a:xfrm>
            <a:off x="7968208" y="5157192"/>
            <a:ext cx="1200426" cy="1187798"/>
          </a:xfrm>
          <a:prstGeom prst="ellipse">
            <a:avLst/>
          </a:prstGeom>
          <a:solidFill>
            <a:srgbClr val="002060"/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보호자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96350FA-60A6-427B-992D-994A9A6B3842}"/>
              </a:ext>
            </a:extLst>
          </p:cNvPr>
          <p:cNvSpPr/>
          <p:nvPr/>
        </p:nvSpPr>
        <p:spPr>
          <a:xfrm>
            <a:off x="7968208" y="1700808"/>
            <a:ext cx="1200426" cy="1187798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App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E5883FF-3A60-4329-B1D1-8C12749F8660}"/>
              </a:ext>
            </a:extLst>
          </p:cNvPr>
          <p:cNvCxnSpPr>
            <a:cxnSpLocks/>
          </p:cNvCxnSpPr>
          <p:nvPr/>
        </p:nvCxnSpPr>
        <p:spPr>
          <a:xfrm flipV="1">
            <a:off x="4367808" y="2564904"/>
            <a:ext cx="3456384" cy="275236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C94C1F4-907F-47F6-9A3D-D8C7BD835C9A}"/>
              </a:ext>
            </a:extLst>
          </p:cNvPr>
          <p:cNvSpPr txBox="1"/>
          <p:nvPr/>
        </p:nvSpPr>
        <p:spPr>
          <a:xfrm>
            <a:off x="4965722" y="1844824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위급상황 발생 신호 송출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6F6AAA5-6FC5-4C29-96DD-B6262CD37F06}"/>
              </a:ext>
            </a:extLst>
          </p:cNvPr>
          <p:cNvCxnSpPr>
            <a:cxnSpLocks/>
          </p:cNvCxnSpPr>
          <p:nvPr/>
        </p:nvCxnSpPr>
        <p:spPr>
          <a:xfrm>
            <a:off x="8613210" y="2996952"/>
            <a:ext cx="0" cy="208823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657C37B-51FC-49C5-8742-81A0CFCBD9E5}"/>
              </a:ext>
            </a:extLst>
          </p:cNvPr>
          <p:cNvSpPr txBox="1"/>
          <p:nvPr/>
        </p:nvSpPr>
        <p:spPr>
          <a:xfrm>
            <a:off x="9120336" y="3429000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위급상황 알람 문자 발송</a:t>
            </a:r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(Google 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지도기반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위치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상황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)</a:t>
            </a:r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CA1C3D-207E-46DB-BC60-3A90917EE8CF}"/>
              </a:ext>
            </a:extLst>
          </p:cNvPr>
          <p:cNvSpPr txBox="1"/>
          <p:nvPr/>
        </p:nvSpPr>
        <p:spPr>
          <a:xfrm>
            <a:off x="1127448" y="3414191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기기에 부착된 센서를 통 한 위급상황 판단 결정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97E2E0-D53E-4EAC-9715-84904BA91496}"/>
              </a:ext>
            </a:extLst>
          </p:cNvPr>
          <p:cNvSpPr txBox="1"/>
          <p:nvPr/>
        </p:nvSpPr>
        <p:spPr>
          <a:xfrm>
            <a:off x="695400" y="3356992"/>
            <a:ext cx="615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①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C2DCEF-839B-4EC5-B46E-3D180A15AEEF}"/>
              </a:ext>
            </a:extLst>
          </p:cNvPr>
          <p:cNvSpPr txBox="1"/>
          <p:nvPr/>
        </p:nvSpPr>
        <p:spPr>
          <a:xfrm>
            <a:off x="4511824" y="177281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②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B93C92-1493-4380-89DE-1980984DF957}"/>
              </a:ext>
            </a:extLst>
          </p:cNvPr>
          <p:cNvSpPr txBox="1"/>
          <p:nvPr/>
        </p:nvSpPr>
        <p:spPr>
          <a:xfrm>
            <a:off x="8688288" y="335699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③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D436030-FAF8-4043-A911-099038A40FEC}"/>
              </a:ext>
            </a:extLst>
          </p:cNvPr>
          <p:cNvCxnSpPr>
            <a:cxnSpLocks/>
          </p:cNvCxnSpPr>
          <p:nvPr/>
        </p:nvCxnSpPr>
        <p:spPr>
          <a:xfrm>
            <a:off x="3647728" y="2996952"/>
            <a:ext cx="0" cy="209583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799A15E-C03F-41C5-9226-F1BA9B171B32}"/>
              </a:ext>
            </a:extLst>
          </p:cNvPr>
          <p:cNvSpPr txBox="1"/>
          <p:nvPr/>
        </p:nvSpPr>
        <p:spPr>
          <a:xfrm>
            <a:off x="5540193" y="3861048"/>
            <a:ext cx="11116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정보제공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65B3910-50DD-4ED4-99FE-FED78BEF95E2}"/>
              </a:ext>
            </a:extLst>
          </p:cNvPr>
          <p:cNvSpPr/>
          <p:nvPr/>
        </p:nvSpPr>
        <p:spPr>
          <a:xfrm>
            <a:off x="3071664" y="1772816"/>
            <a:ext cx="1200426" cy="1187798"/>
          </a:xfrm>
          <a:prstGeom prst="ellipse">
            <a:avLst/>
          </a:prstGeom>
          <a:solidFill>
            <a:srgbClr val="FF0000"/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기기</a:t>
            </a:r>
            <a:endParaRPr lang="en-US" altLang="ko-KR" b="1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78B1ED-934E-4CC8-8871-6D17D54E4818}"/>
              </a:ext>
            </a:extLst>
          </p:cNvPr>
          <p:cNvCxnSpPr>
            <a:cxnSpLocks/>
          </p:cNvCxnSpPr>
          <p:nvPr/>
        </p:nvCxnSpPr>
        <p:spPr>
          <a:xfrm>
            <a:off x="4367808" y="2348880"/>
            <a:ext cx="338437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904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7F4C4FC1-4491-4024-935E-9C2295C20329}"/>
              </a:ext>
            </a:extLst>
          </p:cNvPr>
          <p:cNvGrpSpPr/>
          <p:nvPr/>
        </p:nvGrpSpPr>
        <p:grpSpPr>
          <a:xfrm>
            <a:off x="0" y="0"/>
            <a:ext cx="5375920" cy="1340768"/>
            <a:chOff x="0" y="0"/>
            <a:chExt cx="4583832" cy="1268760"/>
          </a:xfrm>
          <a:solidFill>
            <a:schemeClr val="tx2"/>
          </a:solidFill>
        </p:grpSpPr>
        <p:sp>
          <p:nvSpPr>
            <p:cNvPr id="21" name="순서도: 처리 20">
              <a:extLst>
                <a:ext uri="{FF2B5EF4-FFF2-40B4-BE49-F238E27FC236}">
                  <a16:creationId xmlns:a16="http://schemas.microsoft.com/office/drawing/2014/main" id="{C84DF511-2088-46E2-8D3F-BC713371732C}"/>
                </a:ext>
              </a:extLst>
            </p:cNvPr>
            <p:cNvSpPr/>
            <p:nvPr/>
          </p:nvSpPr>
          <p:spPr>
            <a:xfrm>
              <a:off x="0" y="0"/>
              <a:ext cx="4223792" cy="1268760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8839D3DB-5CC7-41BA-8D8E-CD7EB675A1FD}"/>
                </a:ext>
              </a:extLst>
            </p:cNvPr>
            <p:cNvSpPr/>
            <p:nvPr/>
          </p:nvSpPr>
          <p:spPr>
            <a:xfrm>
              <a:off x="4223792" y="0"/>
              <a:ext cx="360040" cy="126876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8CDF4F6-C893-4B95-B075-C51FDC43D9FE}"/>
              </a:ext>
            </a:extLst>
          </p:cNvPr>
          <p:cNvSpPr txBox="1"/>
          <p:nvPr/>
        </p:nvSpPr>
        <p:spPr>
          <a:xfrm>
            <a:off x="335360" y="188640"/>
            <a:ext cx="57606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04  </a:t>
            </a:r>
            <a:r>
              <a:rPr lang="ko-KR" altLang="en-US" sz="3600" b="1" dirty="0" err="1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기술성</a:t>
            </a:r>
            <a:r>
              <a:rPr lang="ko-KR" altLang="en-US" sz="3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en-US" altLang="ko-KR" sz="3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하드웨어</a:t>
            </a:r>
            <a:endParaRPr lang="ko-KR" altLang="en-US" sz="3600" b="1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FB95D7E-B9C9-4AA5-9EEC-D7F1E9898128}"/>
              </a:ext>
            </a:extLst>
          </p:cNvPr>
          <p:cNvCxnSpPr>
            <a:cxnSpLocks/>
          </p:cNvCxnSpPr>
          <p:nvPr/>
        </p:nvCxnSpPr>
        <p:spPr>
          <a:xfrm>
            <a:off x="3215680" y="1268760"/>
            <a:ext cx="897632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순서도: 처리 24">
            <a:extLst>
              <a:ext uri="{FF2B5EF4-FFF2-40B4-BE49-F238E27FC236}">
                <a16:creationId xmlns:a16="http://schemas.microsoft.com/office/drawing/2014/main" id="{61B63555-DD00-45D2-AF6C-6635DD4F7ECD}"/>
              </a:ext>
            </a:extLst>
          </p:cNvPr>
          <p:cNvSpPr/>
          <p:nvPr/>
        </p:nvSpPr>
        <p:spPr>
          <a:xfrm>
            <a:off x="0" y="6669360"/>
            <a:ext cx="12192000" cy="18864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9503390D-66FC-4E18-B23F-987B3EE1B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00D26EA-D889-4452-B797-BA58E46DB474}"/>
              </a:ext>
            </a:extLst>
          </p:cNvPr>
          <p:cNvSpPr txBox="1"/>
          <p:nvPr/>
        </p:nvSpPr>
        <p:spPr>
          <a:xfrm>
            <a:off x="1355304" y="5766977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하드웨어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1EDBEC-F492-4B73-BB78-0EE8AFFE78C1}"/>
              </a:ext>
            </a:extLst>
          </p:cNvPr>
          <p:cNvSpPr txBox="1"/>
          <p:nvPr/>
        </p:nvSpPr>
        <p:spPr>
          <a:xfrm>
            <a:off x="4655840" y="3861048"/>
            <a:ext cx="71287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달리거나 구르는 등 다양한 위험 상황을 예측할 수 있도록 고도화 하여 위험 상황에 대한 행동 예측 능력을 높여 나갈 계획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C68884D-6DD0-458E-858E-42B0867B3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1725942"/>
            <a:ext cx="3888432" cy="39101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8F475FA-B221-4C1C-804D-97BE80282979}"/>
              </a:ext>
            </a:extLst>
          </p:cNvPr>
          <p:cNvSpPr txBox="1"/>
          <p:nvPr/>
        </p:nvSpPr>
        <p:spPr>
          <a:xfrm>
            <a:off x="4655840" y="3429000"/>
            <a:ext cx="1570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2. </a:t>
            </a:r>
            <a:r>
              <a:rPr lang="ko-KR" altLang="en-US" sz="24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미래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2B5F51-DF8E-42E6-BD68-B83F1A3FFA89}"/>
              </a:ext>
            </a:extLst>
          </p:cNvPr>
          <p:cNvSpPr txBox="1"/>
          <p:nvPr/>
        </p:nvSpPr>
        <p:spPr>
          <a:xfrm>
            <a:off x="4655840" y="1766891"/>
            <a:ext cx="1570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1. </a:t>
            </a:r>
            <a:r>
              <a:rPr lang="ko-KR" altLang="en-US" sz="24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현재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4692F8-6C9C-43F1-AE30-257EB9EC50E9}"/>
              </a:ext>
            </a:extLst>
          </p:cNvPr>
          <p:cNvSpPr txBox="1"/>
          <p:nvPr/>
        </p:nvSpPr>
        <p:spPr>
          <a:xfrm>
            <a:off x="4727848" y="2172679"/>
            <a:ext cx="7056784" cy="1135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이기종 센서의 데이터 분석을 통한 분석 기술 보유</a:t>
            </a:r>
            <a:endParaRPr lang="en-US" altLang="ko-KR" sz="2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현재 떨어짐에 대한 낙상사고 예측가능</a:t>
            </a:r>
            <a:endParaRPr lang="en-US" altLang="ko-KR" sz="2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3135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7F4C4FC1-4491-4024-935E-9C2295C20329}"/>
              </a:ext>
            </a:extLst>
          </p:cNvPr>
          <p:cNvGrpSpPr/>
          <p:nvPr/>
        </p:nvGrpSpPr>
        <p:grpSpPr>
          <a:xfrm>
            <a:off x="0" y="0"/>
            <a:ext cx="5807968" cy="1340768"/>
            <a:chOff x="0" y="0"/>
            <a:chExt cx="4583832" cy="1268760"/>
          </a:xfrm>
          <a:solidFill>
            <a:schemeClr val="tx2"/>
          </a:solidFill>
        </p:grpSpPr>
        <p:sp>
          <p:nvSpPr>
            <p:cNvPr id="21" name="순서도: 처리 20">
              <a:extLst>
                <a:ext uri="{FF2B5EF4-FFF2-40B4-BE49-F238E27FC236}">
                  <a16:creationId xmlns:a16="http://schemas.microsoft.com/office/drawing/2014/main" id="{C84DF511-2088-46E2-8D3F-BC713371732C}"/>
                </a:ext>
              </a:extLst>
            </p:cNvPr>
            <p:cNvSpPr/>
            <p:nvPr/>
          </p:nvSpPr>
          <p:spPr>
            <a:xfrm>
              <a:off x="0" y="0"/>
              <a:ext cx="4223792" cy="1268760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8839D3DB-5CC7-41BA-8D8E-CD7EB675A1FD}"/>
                </a:ext>
              </a:extLst>
            </p:cNvPr>
            <p:cNvSpPr/>
            <p:nvPr/>
          </p:nvSpPr>
          <p:spPr>
            <a:xfrm>
              <a:off x="4223792" y="0"/>
              <a:ext cx="360040" cy="126876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8CDF4F6-C893-4B95-B075-C51FDC43D9FE}"/>
              </a:ext>
            </a:extLst>
          </p:cNvPr>
          <p:cNvSpPr txBox="1"/>
          <p:nvPr/>
        </p:nvSpPr>
        <p:spPr>
          <a:xfrm>
            <a:off x="335360" y="188640"/>
            <a:ext cx="57606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04  </a:t>
            </a:r>
            <a:r>
              <a:rPr lang="ko-KR" altLang="en-US" sz="3600" b="1" dirty="0" err="1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기술성</a:t>
            </a:r>
            <a:r>
              <a:rPr lang="ko-KR" altLang="en-US" sz="3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en-US" altLang="ko-KR" sz="3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제품 이미지</a:t>
            </a:r>
            <a:endParaRPr lang="ko-KR" altLang="en-US" sz="3600" b="1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FB95D7E-B9C9-4AA5-9EEC-D7F1E9898128}"/>
              </a:ext>
            </a:extLst>
          </p:cNvPr>
          <p:cNvCxnSpPr>
            <a:cxnSpLocks/>
          </p:cNvCxnSpPr>
          <p:nvPr/>
        </p:nvCxnSpPr>
        <p:spPr>
          <a:xfrm>
            <a:off x="3215680" y="1268760"/>
            <a:ext cx="897632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순서도: 처리 24">
            <a:extLst>
              <a:ext uri="{FF2B5EF4-FFF2-40B4-BE49-F238E27FC236}">
                <a16:creationId xmlns:a16="http://schemas.microsoft.com/office/drawing/2014/main" id="{61B63555-DD00-45D2-AF6C-6635DD4F7ECD}"/>
              </a:ext>
            </a:extLst>
          </p:cNvPr>
          <p:cNvSpPr/>
          <p:nvPr/>
        </p:nvSpPr>
        <p:spPr>
          <a:xfrm>
            <a:off x="0" y="6669360"/>
            <a:ext cx="12192000" cy="18864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9503390D-66FC-4E18-B23F-987B3EE1B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1" name="오른쪽 화살표 9">
            <a:extLst>
              <a:ext uri="{FF2B5EF4-FFF2-40B4-BE49-F238E27FC236}">
                <a16:creationId xmlns:a16="http://schemas.microsoft.com/office/drawing/2014/main" id="{5964FA17-8CE8-4836-AEC8-913D124C11F4}"/>
              </a:ext>
            </a:extLst>
          </p:cNvPr>
          <p:cNvSpPr/>
          <p:nvPr/>
        </p:nvSpPr>
        <p:spPr>
          <a:xfrm>
            <a:off x="5798936" y="3641828"/>
            <a:ext cx="432048" cy="189948"/>
          </a:xfrm>
          <a:prstGeom prst="rightArrow">
            <a:avLst/>
          </a:prstGeom>
          <a:solidFill>
            <a:srgbClr val="FF0000">
              <a:alpha val="56863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E7DB82-C4E3-4B90-A10D-2965A3ADE71F}"/>
              </a:ext>
            </a:extLst>
          </p:cNvPr>
          <p:cNvSpPr txBox="1"/>
          <p:nvPr/>
        </p:nvSpPr>
        <p:spPr>
          <a:xfrm>
            <a:off x="3191537" y="5946084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앱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(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안전모드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)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1EDBEC-F492-4B73-BB78-0EE8AFFE78C1}"/>
              </a:ext>
            </a:extLst>
          </p:cNvPr>
          <p:cNvSpPr txBox="1"/>
          <p:nvPr/>
        </p:nvSpPr>
        <p:spPr>
          <a:xfrm>
            <a:off x="7368001" y="5946085"/>
            <a:ext cx="1415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앱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(</a:t>
            </a:r>
            <a:r>
              <a:rPr lang="ko-KR" altLang="en-US" sz="16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위급시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)</a:t>
            </a:r>
            <a:endParaRPr lang="ko-KR" altLang="en-US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517DE5F-7DE8-4B01-BD96-DC0577D00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473" y="1769620"/>
            <a:ext cx="2736304" cy="391583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2100B5E-D88E-4CB2-87E0-293983998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7921" y="1769620"/>
            <a:ext cx="2736304" cy="396044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34357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30FF7B4-E910-430B-B08F-AF83AF0D160D}"/>
              </a:ext>
            </a:extLst>
          </p:cNvPr>
          <p:cNvGrpSpPr/>
          <p:nvPr/>
        </p:nvGrpSpPr>
        <p:grpSpPr>
          <a:xfrm>
            <a:off x="0" y="0"/>
            <a:ext cx="4151784" cy="1340768"/>
            <a:chOff x="0" y="0"/>
            <a:chExt cx="4583832" cy="1268760"/>
          </a:xfrm>
          <a:solidFill>
            <a:schemeClr val="tx2"/>
          </a:solidFill>
        </p:grpSpPr>
        <p:sp>
          <p:nvSpPr>
            <p:cNvPr id="6" name="순서도: 처리 5">
              <a:extLst>
                <a:ext uri="{FF2B5EF4-FFF2-40B4-BE49-F238E27FC236}">
                  <a16:creationId xmlns:a16="http://schemas.microsoft.com/office/drawing/2014/main" id="{9628E2D2-1762-4984-807C-553D5FFC7A6A}"/>
                </a:ext>
              </a:extLst>
            </p:cNvPr>
            <p:cNvSpPr/>
            <p:nvPr/>
          </p:nvSpPr>
          <p:spPr>
            <a:xfrm>
              <a:off x="0" y="0"/>
              <a:ext cx="4223792" cy="1268760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B0211F16-C29B-431D-8296-ADF205967B22}"/>
                </a:ext>
              </a:extLst>
            </p:cNvPr>
            <p:cNvSpPr/>
            <p:nvPr/>
          </p:nvSpPr>
          <p:spPr>
            <a:xfrm>
              <a:off x="4223792" y="0"/>
              <a:ext cx="360040" cy="126876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6B78801-8716-4537-A58D-6C115E4A397C}"/>
              </a:ext>
            </a:extLst>
          </p:cNvPr>
          <p:cNvSpPr txBox="1"/>
          <p:nvPr/>
        </p:nvSpPr>
        <p:spPr>
          <a:xfrm>
            <a:off x="335360" y="188640"/>
            <a:ext cx="34563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05  </a:t>
            </a:r>
            <a:r>
              <a:rPr lang="ko-KR" altLang="en-US" sz="3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시장분석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2C4B0FC-A824-4C2A-889B-2310754BD07A}"/>
              </a:ext>
            </a:extLst>
          </p:cNvPr>
          <p:cNvCxnSpPr>
            <a:cxnSpLocks/>
          </p:cNvCxnSpPr>
          <p:nvPr/>
        </p:nvCxnSpPr>
        <p:spPr>
          <a:xfrm>
            <a:off x="3215680" y="1268760"/>
            <a:ext cx="897632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0B92BF50-EB17-49F6-AFEC-E83B5DCE4965}"/>
              </a:ext>
            </a:extLst>
          </p:cNvPr>
          <p:cNvSpPr/>
          <p:nvPr/>
        </p:nvSpPr>
        <p:spPr>
          <a:xfrm>
            <a:off x="0" y="6669360"/>
            <a:ext cx="12192000" cy="18864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5959A738-3E80-4015-A4B7-1173B727D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4296" y="1960637"/>
            <a:ext cx="2592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2" name="_x214309144" descr="EMB0000292845a5">
            <a:extLst>
              <a:ext uri="{FF2B5EF4-FFF2-40B4-BE49-F238E27FC236}">
                <a16:creationId xmlns:a16="http://schemas.microsoft.com/office/drawing/2014/main" id="{EC4A37EB-7107-4081-ABBB-3B3E0FE2C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64" y="2060848"/>
            <a:ext cx="4248472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순서도: 처리 19">
            <a:extLst>
              <a:ext uri="{FF2B5EF4-FFF2-40B4-BE49-F238E27FC236}">
                <a16:creationId xmlns:a16="http://schemas.microsoft.com/office/drawing/2014/main" id="{88FB94FE-7119-4B78-BEF9-57E76F748298}"/>
              </a:ext>
            </a:extLst>
          </p:cNvPr>
          <p:cNvSpPr/>
          <p:nvPr/>
        </p:nvSpPr>
        <p:spPr>
          <a:xfrm>
            <a:off x="1276026" y="1700808"/>
            <a:ext cx="144016" cy="36004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36AF85-E6B3-4003-B047-FBE86D297365}"/>
              </a:ext>
            </a:extLst>
          </p:cNvPr>
          <p:cNvSpPr txBox="1"/>
          <p:nvPr/>
        </p:nvSpPr>
        <p:spPr>
          <a:xfrm>
            <a:off x="1415480" y="1700808"/>
            <a:ext cx="3244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한국 호신용품 시장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9C2833-6F67-455D-949F-31E984C9EA49}"/>
              </a:ext>
            </a:extLst>
          </p:cNvPr>
          <p:cNvSpPr txBox="1"/>
          <p:nvPr/>
        </p:nvSpPr>
        <p:spPr>
          <a:xfrm>
            <a:off x="1199456" y="5517232"/>
            <a:ext cx="396044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2014</a:t>
            </a:r>
            <a:r>
              <a:rPr lang="ko-KR" altLang="en-US" sz="17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년 호신용품 시장 규모는 </a:t>
            </a:r>
            <a:r>
              <a:rPr lang="en-US" altLang="ko-KR" sz="17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</a:t>
            </a:r>
            <a:r>
              <a:rPr lang="ko-KR" altLang="en-US" sz="17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조원</a:t>
            </a:r>
            <a:endParaRPr lang="en-US" altLang="ko-KR" sz="17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2016</a:t>
            </a:r>
            <a:r>
              <a:rPr lang="ko-KR" altLang="en-US" sz="17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년 </a:t>
            </a:r>
            <a:r>
              <a:rPr lang="en-US" altLang="ko-KR" sz="17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5</a:t>
            </a:r>
            <a:r>
              <a:rPr lang="ko-KR" altLang="en-US" sz="17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배 증가 </a:t>
            </a:r>
            <a:endParaRPr lang="en-US" altLang="ko-KR" sz="17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현재 </a:t>
            </a:r>
            <a:r>
              <a:rPr lang="en-US" altLang="ko-KR" sz="17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5</a:t>
            </a:r>
            <a:r>
              <a:rPr lang="ko-KR" altLang="en-US" sz="17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조원 이상의 규모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4A6F1B5F-EEBB-4431-AA2D-09675B5A9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26" name="순서도: 처리 25">
            <a:extLst>
              <a:ext uri="{FF2B5EF4-FFF2-40B4-BE49-F238E27FC236}">
                <a16:creationId xmlns:a16="http://schemas.microsoft.com/office/drawing/2014/main" id="{81A6589C-2394-4E0B-A9C0-23FD16064842}"/>
              </a:ext>
            </a:extLst>
          </p:cNvPr>
          <p:cNvSpPr/>
          <p:nvPr/>
        </p:nvSpPr>
        <p:spPr>
          <a:xfrm>
            <a:off x="6844978" y="1700808"/>
            <a:ext cx="144016" cy="36004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8210DB-2233-4095-AE6A-40AE6FC7466A}"/>
              </a:ext>
            </a:extLst>
          </p:cNvPr>
          <p:cNvSpPr txBox="1"/>
          <p:nvPr/>
        </p:nvSpPr>
        <p:spPr>
          <a:xfrm>
            <a:off x="7032104" y="1700808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호신용 경보기 매출액</a:t>
            </a:r>
          </a:p>
        </p:txBody>
      </p:sp>
      <p:pic>
        <p:nvPicPr>
          <p:cNvPr id="3" name="그림 2" descr="실내, 컴퓨터, 테이블, 다른이(가) 표시된 사진&#10;&#10;자동 생성된 설명">
            <a:extLst>
              <a:ext uri="{FF2B5EF4-FFF2-40B4-BE49-F238E27FC236}">
                <a16:creationId xmlns:a16="http://schemas.microsoft.com/office/drawing/2014/main" id="{304C8C50-31F2-4717-8F9B-01E1568EB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88" y="2204864"/>
            <a:ext cx="3888432" cy="309634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DD99BD5-858C-4136-A859-CA6E972B1252}"/>
              </a:ext>
            </a:extLst>
          </p:cNvPr>
          <p:cNvSpPr txBox="1"/>
          <p:nvPr/>
        </p:nvSpPr>
        <p:spPr>
          <a:xfrm>
            <a:off x="6744072" y="5445224"/>
            <a:ext cx="4536504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17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altLang="ko-KR" sz="17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7</a:t>
            </a:r>
            <a:r>
              <a:rPr lang="ko-KR" altLang="en-US" sz="17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개월여 만에 국내외 호신용품 시장에서 </a:t>
            </a:r>
            <a:endParaRPr lang="en-US" altLang="ko-KR" sz="17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fontAlgn="base"/>
            <a:r>
              <a:rPr lang="en-US" altLang="ko-KR" sz="17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      </a:t>
            </a:r>
            <a:r>
              <a:rPr lang="ko-KR" altLang="en-US" sz="17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다크호스로 급부상하면서 매출 </a:t>
            </a:r>
            <a:r>
              <a:rPr lang="en-US" altLang="ko-KR" sz="17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10</a:t>
            </a:r>
            <a:r>
              <a:rPr lang="ko-KR" altLang="en-US" sz="17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억 원 달성</a:t>
            </a:r>
            <a:endParaRPr lang="en-US" altLang="ko-KR" sz="17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fontAlgn="base"/>
            <a:r>
              <a:rPr lang="en-US" altLang="ko-KR" sz="17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      </a:t>
            </a:r>
            <a:r>
              <a:rPr lang="ko-KR" altLang="en-US" sz="17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국내 </a:t>
            </a:r>
            <a:r>
              <a:rPr lang="en-US" altLang="ko-KR" sz="17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5</a:t>
            </a:r>
            <a:r>
              <a:rPr lang="ko-KR" altLang="en-US" sz="17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만대</a:t>
            </a:r>
            <a:r>
              <a:rPr lang="en-US" altLang="ko-KR" sz="17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7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매출 </a:t>
            </a:r>
            <a:r>
              <a:rPr lang="en-US" altLang="ko-KR" sz="17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10</a:t>
            </a:r>
            <a:r>
              <a:rPr lang="ko-KR" altLang="en-US" sz="17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억원</a:t>
            </a:r>
            <a:r>
              <a:rPr lang="en-US" altLang="ko-KR" sz="17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7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독점계약</a:t>
            </a:r>
            <a:endParaRPr lang="en-US" altLang="ko-KR" sz="17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ko-KR" sz="1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5620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순서도: 처리 24">
            <a:extLst>
              <a:ext uri="{FF2B5EF4-FFF2-40B4-BE49-F238E27FC236}">
                <a16:creationId xmlns:a16="http://schemas.microsoft.com/office/drawing/2014/main" id="{9D6984BE-A318-4681-96D5-551F36C1575C}"/>
              </a:ext>
            </a:extLst>
          </p:cNvPr>
          <p:cNvSpPr/>
          <p:nvPr/>
        </p:nvSpPr>
        <p:spPr>
          <a:xfrm>
            <a:off x="9048328" y="5589240"/>
            <a:ext cx="792088" cy="916662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772D525-A555-4C1F-A2F6-A8924FABAFB4}"/>
              </a:ext>
            </a:extLst>
          </p:cNvPr>
          <p:cNvGrpSpPr/>
          <p:nvPr/>
        </p:nvGrpSpPr>
        <p:grpSpPr>
          <a:xfrm>
            <a:off x="-1" y="0"/>
            <a:ext cx="5663953" cy="1340768"/>
            <a:chOff x="0" y="0"/>
            <a:chExt cx="4583832" cy="1268760"/>
          </a:xfrm>
          <a:solidFill>
            <a:schemeClr val="tx2"/>
          </a:solidFill>
        </p:grpSpPr>
        <p:sp>
          <p:nvSpPr>
            <p:cNvPr id="7" name="순서도: 처리 6">
              <a:extLst>
                <a:ext uri="{FF2B5EF4-FFF2-40B4-BE49-F238E27FC236}">
                  <a16:creationId xmlns:a16="http://schemas.microsoft.com/office/drawing/2014/main" id="{B93D3C04-CC54-4A46-BA98-C336E08B5CFF}"/>
                </a:ext>
              </a:extLst>
            </p:cNvPr>
            <p:cNvSpPr/>
            <p:nvPr/>
          </p:nvSpPr>
          <p:spPr>
            <a:xfrm>
              <a:off x="0" y="0"/>
              <a:ext cx="4223792" cy="1268760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D7D8DDFF-B8D4-473E-A04C-0C046E31BA85}"/>
                </a:ext>
              </a:extLst>
            </p:cNvPr>
            <p:cNvSpPr/>
            <p:nvPr/>
          </p:nvSpPr>
          <p:spPr>
            <a:xfrm>
              <a:off x="4223792" y="0"/>
              <a:ext cx="360040" cy="126876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37B2726-2BE1-41DB-8740-203C0BE91F26}"/>
              </a:ext>
            </a:extLst>
          </p:cNvPr>
          <p:cNvSpPr txBox="1"/>
          <p:nvPr/>
        </p:nvSpPr>
        <p:spPr>
          <a:xfrm>
            <a:off x="335360" y="188640"/>
            <a:ext cx="59766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05  </a:t>
            </a:r>
            <a:r>
              <a:rPr lang="ko-KR" altLang="en-US" sz="3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시장성 </a:t>
            </a:r>
            <a:r>
              <a:rPr lang="en-US" altLang="ko-KR" sz="3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- </a:t>
            </a:r>
            <a:r>
              <a:rPr lang="en-US" altLang="ko-KR" sz="28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SWOT</a:t>
            </a:r>
            <a:r>
              <a:rPr lang="ko-KR" altLang="en-US" sz="28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분석</a:t>
            </a:r>
            <a:endParaRPr lang="ko-KR" altLang="en-US" sz="3600" b="1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897AE3A-38F0-4538-84CE-80ADEEAEB00B}"/>
              </a:ext>
            </a:extLst>
          </p:cNvPr>
          <p:cNvCxnSpPr>
            <a:cxnSpLocks/>
          </p:cNvCxnSpPr>
          <p:nvPr/>
        </p:nvCxnSpPr>
        <p:spPr>
          <a:xfrm>
            <a:off x="3215680" y="1268760"/>
            <a:ext cx="897632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CC409CCF-A191-4321-8996-92969B68B5F0}"/>
              </a:ext>
            </a:extLst>
          </p:cNvPr>
          <p:cNvSpPr/>
          <p:nvPr/>
        </p:nvSpPr>
        <p:spPr>
          <a:xfrm>
            <a:off x="0" y="6669360"/>
            <a:ext cx="12192000" cy="18864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83C98EA3-5FD9-4D57-B3E2-C2E88E47F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8" name="순서도: 처리 17">
            <a:extLst>
              <a:ext uri="{FF2B5EF4-FFF2-40B4-BE49-F238E27FC236}">
                <a16:creationId xmlns:a16="http://schemas.microsoft.com/office/drawing/2014/main" id="{1A9F7F7A-0D06-49B8-AAA9-0522B168E3C6}"/>
              </a:ext>
            </a:extLst>
          </p:cNvPr>
          <p:cNvSpPr/>
          <p:nvPr/>
        </p:nvSpPr>
        <p:spPr>
          <a:xfrm>
            <a:off x="6312024" y="4149080"/>
            <a:ext cx="3528392" cy="2364023"/>
          </a:xfrm>
          <a:prstGeom prst="flowChartProcess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122F9E-9060-4D5B-AC55-B01513424489}"/>
              </a:ext>
            </a:extLst>
          </p:cNvPr>
          <p:cNvSpPr txBox="1"/>
          <p:nvPr/>
        </p:nvSpPr>
        <p:spPr>
          <a:xfrm>
            <a:off x="9192344" y="5733256"/>
            <a:ext cx="7920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T</a:t>
            </a:r>
            <a:endParaRPr lang="ko-KR" altLang="en-US" sz="4000" b="1" dirty="0">
              <a:solidFill>
                <a:schemeClr val="bg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2614B1-B11B-4FC4-9DD1-AC6AB707EDDA}"/>
              </a:ext>
            </a:extLst>
          </p:cNvPr>
          <p:cNvSpPr txBox="1"/>
          <p:nvPr/>
        </p:nvSpPr>
        <p:spPr>
          <a:xfrm>
            <a:off x="7104112" y="4365104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우리의 </a:t>
            </a:r>
            <a:r>
              <a:rPr lang="ko-KR" altLang="en-US" dirty="0">
                <a:highlight>
                  <a:srgbClr val="FFFF00"/>
                </a:highlight>
                <a:latin typeface="a타이틀고딕1" panose="02020600000000000000" pitchFamily="18" charset="-127"/>
                <a:ea typeface="a타이틀고딕1" panose="02020600000000000000" pitchFamily="18" charset="-127"/>
              </a:rPr>
              <a:t>위험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584036A-60A1-4C9D-B942-304E42F434DF}"/>
              </a:ext>
            </a:extLst>
          </p:cNvPr>
          <p:cNvGrpSpPr/>
          <p:nvPr/>
        </p:nvGrpSpPr>
        <p:grpSpPr>
          <a:xfrm>
            <a:off x="2351584" y="1628800"/>
            <a:ext cx="3528392" cy="2364023"/>
            <a:chOff x="2351584" y="1628800"/>
            <a:chExt cx="3528392" cy="2364023"/>
          </a:xfrm>
        </p:grpSpPr>
        <p:sp>
          <p:nvSpPr>
            <p:cNvPr id="23" name="순서도: 처리 22">
              <a:extLst>
                <a:ext uri="{FF2B5EF4-FFF2-40B4-BE49-F238E27FC236}">
                  <a16:creationId xmlns:a16="http://schemas.microsoft.com/office/drawing/2014/main" id="{24019064-6D4A-4783-8E56-077AE5F1C89C}"/>
                </a:ext>
              </a:extLst>
            </p:cNvPr>
            <p:cNvSpPr/>
            <p:nvPr/>
          </p:nvSpPr>
          <p:spPr>
            <a:xfrm>
              <a:off x="2351584" y="1628800"/>
              <a:ext cx="792088" cy="916662"/>
            </a:xfrm>
            <a:prstGeom prst="flowChartProcess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5A92B3A6-1C8D-4445-B3D9-29A27A28CF34}"/>
                </a:ext>
              </a:extLst>
            </p:cNvPr>
            <p:cNvGrpSpPr/>
            <p:nvPr/>
          </p:nvGrpSpPr>
          <p:grpSpPr>
            <a:xfrm>
              <a:off x="2351584" y="1628800"/>
              <a:ext cx="3528392" cy="2364023"/>
              <a:chOff x="2351584" y="1628800"/>
              <a:chExt cx="3528392" cy="2364023"/>
            </a:xfrm>
          </p:grpSpPr>
          <p:sp>
            <p:nvSpPr>
              <p:cNvPr id="15" name="순서도: 처리 14">
                <a:extLst>
                  <a:ext uri="{FF2B5EF4-FFF2-40B4-BE49-F238E27FC236}">
                    <a16:creationId xmlns:a16="http://schemas.microsoft.com/office/drawing/2014/main" id="{B433E5FB-D170-426B-A5F1-8B27C4D4BCA1}"/>
                  </a:ext>
                </a:extLst>
              </p:cNvPr>
              <p:cNvSpPr/>
              <p:nvPr/>
            </p:nvSpPr>
            <p:spPr>
              <a:xfrm>
                <a:off x="2351584" y="1628800"/>
                <a:ext cx="3528392" cy="2364023"/>
              </a:xfrm>
              <a:prstGeom prst="flowChartProcess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A376493-E172-49A2-AACA-A842E60ADF7D}"/>
                  </a:ext>
                </a:extLst>
              </p:cNvPr>
              <p:cNvSpPr txBox="1"/>
              <p:nvPr/>
            </p:nvSpPr>
            <p:spPr>
              <a:xfrm>
                <a:off x="2495600" y="1772816"/>
                <a:ext cx="79208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bg1"/>
                    </a:solidFill>
                    <a:latin typeface="a타이틀고딕1" panose="02020600000000000000" pitchFamily="18" charset="-127"/>
                    <a:ea typeface="a타이틀고딕1" panose="02020600000000000000" pitchFamily="18" charset="-127"/>
                  </a:rPr>
                  <a:t>S</a:t>
                </a:r>
                <a:endParaRPr lang="ko-KR" altLang="en-US" sz="4000" b="1" dirty="0">
                  <a:solidFill>
                    <a:schemeClr val="bg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04BD6DE-B433-45EA-B72A-9699B577C025}"/>
                  </a:ext>
                </a:extLst>
              </p:cNvPr>
              <p:cNvSpPr txBox="1"/>
              <p:nvPr/>
            </p:nvSpPr>
            <p:spPr>
              <a:xfrm>
                <a:off x="3575720" y="1916832"/>
                <a:ext cx="12961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a타이틀고딕1" panose="02020600000000000000" pitchFamily="18" charset="-127"/>
                    <a:ea typeface="a타이틀고딕1" panose="02020600000000000000" pitchFamily="18" charset="-127"/>
                  </a:rPr>
                  <a:t>우리의 </a:t>
                </a:r>
                <a:r>
                  <a:rPr lang="ko-KR" altLang="en-US" dirty="0">
                    <a:highlight>
                      <a:srgbClr val="FFFF00"/>
                    </a:highlight>
                    <a:latin typeface="a타이틀고딕1" panose="02020600000000000000" pitchFamily="18" charset="-127"/>
                    <a:ea typeface="a타이틀고딕1" panose="02020600000000000000" pitchFamily="18" charset="-127"/>
                  </a:rPr>
                  <a:t>강점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FB6B64F-656D-4CF4-8703-6A6040C4C366}"/>
                  </a:ext>
                </a:extLst>
              </p:cNvPr>
              <p:cNvSpPr txBox="1"/>
              <p:nvPr/>
            </p:nvSpPr>
            <p:spPr>
              <a:xfrm>
                <a:off x="3143672" y="2564904"/>
                <a:ext cx="2664296" cy="11572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b="1" dirty="0">
                    <a:latin typeface="a타이틀고딕1" panose="02020600000000000000" pitchFamily="18" charset="-127"/>
                    <a:ea typeface="a타이틀고딕1" panose="02020600000000000000" pitchFamily="18" charset="-127"/>
                  </a:rPr>
                  <a:t>기기 사용의 편리성</a:t>
                </a:r>
                <a:endParaRPr lang="en-US" altLang="ko-KR" sz="1600" b="1" dirty="0">
                  <a:latin typeface="a타이틀고딕1" panose="02020600000000000000" pitchFamily="18" charset="-127"/>
                  <a:ea typeface="a타이틀고딕1" panose="02020600000000000000" pitchFamily="18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a타이틀고딕1" panose="02020600000000000000" pitchFamily="18" charset="-127"/>
                    <a:ea typeface="a타이틀고딕1" panose="02020600000000000000" pitchFamily="18" charset="-127"/>
                  </a:rPr>
                  <a:t>위험상황에서 타 제품보다 빠른 대처 가능</a:t>
                </a:r>
                <a:endParaRPr lang="en-US" altLang="ko-KR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endParaRPr>
              </a:p>
            </p:txBody>
          </p: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8B160E5-C892-466D-A255-AB858AC58EB4}"/>
              </a:ext>
            </a:extLst>
          </p:cNvPr>
          <p:cNvGrpSpPr/>
          <p:nvPr/>
        </p:nvGrpSpPr>
        <p:grpSpPr>
          <a:xfrm>
            <a:off x="6312024" y="1628800"/>
            <a:ext cx="3672408" cy="2364023"/>
            <a:chOff x="6312024" y="1628800"/>
            <a:chExt cx="3672408" cy="2364023"/>
          </a:xfrm>
        </p:grpSpPr>
        <p:sp>
          <p:nvSpPr>
            <p:cNvPr id="24" name="순서도: 처리 23">
              <a:extLst>
                <a:ext uri="{FF2B5EF4-FFF2-40B4-BE49-F238E27FC236}">
                  <a16:creationId xmlns:a16="http://schemas.microsoft.com/office/drawing/2014/main" id="{00003889-3CE2-4582-B899-311F8C8DFFF0}"/>
                </a:ext>
              </a:extLst>
            </p:cNvPr>
            <p:cNvSpPr/>
            <p:nvPr/>
          </p:nvSpPr>
          <p:spPr>
            <a:xfrm>
              <a:off x="9048328" y="1628800"/>
              <a:ext cx="792088" cy="916662"/>
            </a:xfrm>
            <a:prstGeom prst="flowChartProcess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순서도: 처리 16">
              <a:extLst>
                <a:ext uri="{FF2B5EF4-FFF2-40B4-BE49-F238E27FC236}">
                  <a16:creationId xmlns:a16="http://schemas.microsoft.com/office/drawing/2014/main" id="{42CE756C-3A81-4033-9FBD-FAA959E8CC3B}"/>
                </a:ext>
              </a:extLst>
            </p:cNvPr>
            <p:cNvSpPr/>
            <p:nvPr/>
          </p:nvSpPr>
          <p:spPr>
            <a:xfrm>
              <a:off x="6312024" y="1628800"/>
              <a:ext cx="3528392" cy="2364023"/>
            </a:xfrm>
            <a:prstGeom prst="flowChartProcess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78C980B-70A0-489D-8721-4DBEA92A9309}"/>
                </a:ext>
              </a:extLst>
            </p:cNvPr>
            <p:cNvSpPr txBox="1"/>
            <p:nvPr/>
          </p:nvSpPr>
          <p:spPr>
            <a:xfrm>
              <a:off x="9192344" y="1772816"/>
              <a:ext cx="7920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W</a:t>
              </a:r>
              <a:endParaRPr lang="ko-KR" altLang="en-US" sz="4000" b="1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9A8424D-8C17-4250-B17E-4E8AEDB8446A}"/>
                </a:ext>
              </a:extLst>
            </p:cNvPr>
            <p:cNvSpPr txBox="1"/>
            <p:nvPr/>
          </p:nvSpPr>
          <p:spPr>
            <a:xfrm>
              <a:off x="7104112" y="1916832"/>
              <a:ext cx="1296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우리의 </a:t>
              </a:r>
              <a:r>
                <a:rPr lang="ko-KR" altLang="en-US" dirty="0">
                  <a:highlight>
                    <a:srgbClr val="FFFF00"/>
                  </a:highlight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약점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4F50C3D-33BB-41E4-AC0A-316645A90DBD}"/>
                </a:ext>
              </a:extLst>
            </p:cNvPr>
            <p:cNvSpPr txBox="1"/>
            <p:nvPr/>
          </p:nvSpPr>
          <p:spPr>
            <a:xfrm>
              <a:off x="6528048" y="2420888"/>
              <a:ext cx="266429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브랜드 가치 작음</a:t>
              </a:r>
            </a:p>
            <a:p>
              <a:r>
                <a:rPr lang="ko-KR" altLang="en-US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  </a:t>
              </a:r>
              <a:r>
                <a:rPr lang="en-US" altLang="ko-KR" sz="1600" b="1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- </a:t>
              </a:r>
              <a:r>
                <a:rPr lang="ko-KR" altLang="en-US" sz="1600" b="1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저렴한 비용으로 제공</a:t>
              </a:r>
              <a:endParaRPr lang="en-US" altLang="ko-KR" sz="1600" b="1" dirty="0">
                <a:latin typeface="a타이틀고딕1" panose="02020600000000000000" pitchFamily="18" charset="-127"/>
                <a:ea typeface="a타이틀고딕1" panose="02020600000000000000" pitchFamily="18" charset="-127"/>
              </a:endParaRPr>
            </a:p>
            <a:p>
              <a:endPara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자급력 부족</a:t>
              </a:r>
            </a:p>
            <a:p>
              <a:r>
                <a:rPr lang="ko-KR" altLang="en-US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  </a:t>
              </a:r>
              <a:r>
                <a:rPr lang="en-US" altLang="ko-KR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- </a:t>
              </a:r>
              <a:r>
                <a:rPr lang="ko-KR" altLang="en-US" sz="1600" b="1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정부 지원금 확보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C9986D5-C9D0-4669-97C3-F67B2368CF45}"/>
              </a:ext>
            </a:extLst>
          </p:cNvPr>
          <p:cNvGrpSpPr/>
          <p:nvPr/>
        </p:nvGrpSpPr>
        <p:grpSpPr>
          <a:xfrm>
            <a:off x="2351584" y="4149080"/>
            <a:ext cx="3528392" cy="2364023"/>
            <a:chOff x="2351584" y="4149080"/>
            <a:chExt cx="3528392" cy="2364023"/>
          </a:xfrm>
        </p:grpSpPr>
        <p:sp>
          <p:nvSpPr>
            <p:cNvPr id="16" name="순서도: 처리 15">
              <a:extLst>
                <a:ext uri="{FF2B5EF4-FFF2-40B4-BE49-F238E27FC236}">
                  <a16:creationId xmlns:a16="http://schemas.microsoft.com/office/drawing/2014/main" id="{13FF7605-752B-48AB-87D1-B769247F2E84}"/>
                </a:ext>
              </a:extLst>
            </p:cNvPr>
            <p:cNvSpPr/>
            <p:nvPr/>
          </p:nvSpPr>
          <p:spPr>
            <a:xfrm>
              <a:off x="2351584" y="4149080"/>
              <a:ext cx="3528392" cy="2364023"/>
            </a:xfrm>
            <a:prstGeom prst="flowChartProcess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F6A98A9-D5A6-466F-BF13-419B2C86F03A}"/>
                </a:ext>
              </a:extLst>
            </p:cNvPr>
            <p:cNvGrpSpPr/>
            <p:nvPr/>
          </p:nvGrpSpPr>
          <p:grpSpPr>
            <a:xfrm>
              <a:off x="2351584" y="4365104"/>
              <a:ext cx="3312368" cy="2140798"/>
              <a:chOff x="2351584" y="4365104"/>
              <a:chExt cx="3312368" cy="2140798"/>
            </a:xfrm>
          </p:grpSpPr>
          <p:sp>
            <p:nvSpPr>
              <p:cNvPr id="26" name="순서도: 처리 25">
                <a:extLst>
                  <a:ext uri="{FF2B5EF4-FFF2-40B4-BE49-F238E27FC236}">
                    <a16:creationId xmlns:a16="http://schemas.microsoft.com/office/drawing/2014/main" id="{C0E64256-CE08-486E-BFBF-A544180DF18E}"/>
                  </a:ext>
                </a:extLst>
              </p:cNvPr>
              <p:cNvSpPr/>
              <p:nvPr/>
            </p:nvSpPr>
            <p:spPr>
              <a:xfrm>
                <a:off x="2351584" y="5589240"/>
                <a:ext cx="792088" cy="916662"/>
              </a:xfrm>
              <a:prstGeom prst="flowChartProcess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1CA427-25E3-4059-B5F0-6CB2FF5ED101}"/>
                  </a:ext>
                </a:extLst>
              </p:cNvPr>
              <p:cNvSpPr txBox="1"/>
              <p:nvPr/>
            </p:nvSpPr>
            <p:spPr>
              <a:xfrm>
                <a:off x="2495600" y="5733256"/>
                <a:ext cx="79208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bg1"/>
                    </a:solidFill>
                    <a:latin typeface="a타이틀고딕1" panose="02020600000000000000" pitchFamily="18" charset="-127"/>
                    <a:ea typeface="a타이틀고딕1" panose="02020600000000000000" pitchFamily="18" charset="-127"/>
                  </a:rPr>
                  <a:t>O</a:t>
                </a:r>
                <a:endParaRPr lang="ko-KR" altLang="en-US" sz="4000" b="1" dirty="0">
                  <a:solidFill>
                    <a:schemeClr val="bg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D636213-04D8-4AF4-B10A-1A98461DC337}"/>
                  </a:ext>
                </a:extLst>
              </p:cNvPr>
              <p:cNvSpPr txBox="1"/>
              <p:nvPr/>
            </p:nvSpPr>
            <p:spPr>
              <a:xfrm>
                <a:off x="3575720" y="4365104"/>
                <a:ext cx="12961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a타이틀고딕1" panose="02020600000000000000" pitchFamily="18" charset="-127"/>
                    <a:ea typeface="a타이틀고딕1" panose="02020600000000000000" pitchFamily="18" charset="-127"/>
                  </a:rPr>
                  <a:t>우리의 </a:t>
                </a:r>
                <a:r>
                  <a:rPr lang="ko-KR" altLang="en-US" dirty="0">
                    <a:highlight>
                      <a:srgbClr val="FFFF00"/>
                    </a:highlight>
                    <a:latin typeface="a타이틀고딕1" panose="02020600000000000000" pitchFamily="18" charset="-127"/>
                    <a:ea typeface="a타이틀고딕1" panose="02020600000000000000" pitchFamily="18" charset="-127"/>
                  </a:rPr>
                  <a:t>기회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A95211A-FDF9-4E7A-B252-0A56DE8AD408}"/>
                  </a:ext>
                </a:extLst>
              </p:cNvPr>
              <p:cNvSpPr txBox="1"/>
              <p:nvPr/>
            </p:nvSpPr>
            <p:spPr>
              <a:xfrm>
                <a:off x="3215680" y="4941168"/>
                <a:ext cx="244827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a타이틀고딕1" panose="02020600000000000000" pitchFamily="18" charset="-127"/>
                    <a:ea typeface="a타이틀고딕1" panose="02020600000000000000" pitchFamily="18" charset="-127"/>
                  </a:rPr>
                  <a:t>호신용품 시장의 </a:t>
                </a:r>
                <a:endParaRPr lang="en-US" altLang="ko-KR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endParaRPr>
              </a:p>
              <a:p>
                <a:r>
                  <a:rPr lang="en-US" altLang="ko-KR" sz="1600" dirty="0">
                    <a:latin typeface="a타이틀고딕1" panose="02020600000000000000" pitchFamily="18" charset="-127"/>
                    <a:ea typeface="a타이틀고딕1" panose="02020600000000000000" pitchFamily="18" charset="-127"/>
                  </a:rPr>
                  <a:t>     </a:t>
                </a:r>
                <a:r>
                  <a:rPr lang="ko-KR" altLang="en-US" sz="1600" dirty="0">
                    <a:latin typeface="a타이틀고딕1" panose="02020600000000000000" pitchFamily="18" charset="-127"/>
                    <a:ea typeface="a타이틀고딕1" panose="02020600000000000000" pitchFamily="18" charset="-127"/>
                  </a:rPr>
                  <a:t>지속적인 증가</a:t>
                </a:r>
                <a:endParaRPr lang="en-US" altLang="ko-KR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600" b="1" dirty="0">
                    <a:latin typeface="a타이틀고딕1" panose="02020600000000000000" pitchFamily="18" charset="-127"/>
                    <a:ea typeface="a타이틀고딕1" panose="02020600000000000000" pitchFamily="18" charset="-127"/>
                  </a:rPr>
                  <a:t>아동</a:t>
                </a:r>
                <a:r>
                  <a:rPr lang="en-US" altLang="ko-KR" sz="1600" b="1" dirty="0">
                    <a:latin typeface="a타이틀고딕1" panose="02020600000000000000" pitchFamily="18" charset="-127"/>
                    <a:ea typeface="a타이틀고딕1" panose="02020600000000000000" pitchFamily="18" charset="-127"/>
                  </a:rPr>
                  <a:t>, </a:t>
                </a:r>
                <a:r>
                  <a:rPr lang="ko-KR" altLang="en-US" sz="1600" b="1" dirty="0">
                    <a:latin typeface="a타이틀고딕1" panose="02020600000000000000" pitchFamily="18" charset="-127"/>
                    <a:ea typeface="a타이틀고딕1" panose="02020600000000000000" pitchFamily="18" charset="-127"/>
                  </a:rPr>
                  <a:t>노인</a:t>
                </a:r>
                <a:r>
                  <a:rPr lang="en-US" altLang="ko-KR" sz="1600" b="1" dirty="0">
                    <a:latin typeface="a타이틀고딕1" panose="02020600000000000000" pitchFamily="18" charset="-127"/>
                    <a:ea typeface="a타이틀고딕1" panose="02020600000000000000" pitchFamily="18" charset="-127"/>
                  </a:rPr>
                  <a:t>, </a:t>
                </a:r>
                <a:r>
                  <a:rPr lang="ko-KR" altLang="en-US" sz="1600" b="1" dirty="0">
                    <a:latin typeface="a타이틀고딕1" panose="02020600000000000000" pitchFamily="18" charset="-127"/>
                    <a:ea typeface="a타이틀고딕1" panose="02020600000000000000" pitchFamily="18" charset="-127"/>
                  </a:rPr>
                  <a:t>장애인 등의 약자에게도 판매 가능</a:t>
                </a:r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96078CBC-20D4-46D1-AA8E-0FDF43D8A8BD}"/>
              </a:ext>
            </a:extLst>
          </p:cNvPr>
          <p:cNvSpPr txBox="1"/>
          <p:nvPr/>
        </p:nvSpPr>
        <p:spPr>
          <a:xfrm>
            <a:off x="6456040" y="4797152"/>
            <a:ext cx="30963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기존 여성 관련 호신용품 많음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- </a:t>
            </a:r>
            <a:r>
              <a:rPr lang="ko-KR" altLang="en-US" sz="16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가속도와 충격 측정 유일함</a:t>
            </a:r>
            <a:endParaRPr lang="en-US" altLang="ko-KR" sz="1600" b="1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endParaRPr lang="en-US" altLang="ko-KR" sz="1600" b="1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- </a:t>
            </a:r>
            <a:r>
              <a:rPr lang="ko-KR" altLang="en-US" sz="16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사전예방과 후속조치 빠름</a:t>
            </a:r>
          </a:p>
        </p:txBody>
      </p:sp>
    </p:spTree>
    <p:extLst>
      <p:ext uri="{BB962C8B-B14F-4D97-AF65-F5344CB8AC3E}">
        <p14:creationId xmlns:p14="http://schemas.microsoft.com/office/powerpoint/2010/main" val="615926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60A088C8-33CE-4111-AAEE-9C518B6247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090990"/>
              </p:ext>
            </p:extLst>
          </p:nvPr>
        </p:nvGraphicFramePr>
        <p:xfrm>
          <a:off x="623393" y="1484784"/>
          <a:ext cx="11161240" cy="510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2066">
                  <a:extLst>
                    <a:ext uri="{9D8B030D-6E8A-4147-A177-3AD203B41FA5}">
                      <a16:colId xmlns:a16="http://schemas.microsoft.com/office/drawing/2014/main" val="4286014157"/>
                    </a:ext>
                  </a:extLst>
                </a:gridCol>
                <a:gridCol w="2231275">
                  <a:extLst>
                    <a:ext uri="{9D8B030D-6E8A-4147-A177-3AD203B41FA5}">
                      <a16:colId xmlns:a16="http://schemas.microsoft.com/office/drawing/2014/main" val="828844280"/>
                    </a:ext>
                  </a:extLst>
                </a:gridCol>
                <a:gridCol w="2375290">
                  <a:extLst>
                    <a:ext uri="{9D8B030D-6E8A-4147-A177-3AD203B41FA5}">
                      <a16:colId xmlns:a16="http://schemas.microsoft.com/office/drawing/2014/main" val="1331956316"/>
                    </a:ext>
                  </a:extLst>
                </a:gridCol>
                <a:gridCol w="2552414">
                  <a:extLst>
                    <a:ext uri="{9D8B030D-6E8A-4147-A177-3AD203B41FA5}">
                      <a16:colId xmlns:a16="http://schemas.microsoft.com/office/drawing/2014/main" val="1663156741"/>
                    </a:ext>
                  </a:extLst>
                </a:gridCol>
                <a:gridCol w="2920195">
                  <a:extLst>
                    <a:ext uri="{9D8B030D-6E8A-4147-A177-3AD203B41FA5}">
                      <a16:colId xmlns:a16="http://schemas.microsoft.com/office/drawing/2014/main" val="3733950118"/>
                    </a:ext>
                  </a:extLst>
                </a:gridCol>
              </a:tblGrid>
              <a:tr h="123769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키코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터치소리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페닉</a:t>
                      </a:r>
                      <a:r>
                        <a:rPr lang="ko-KR" altLang="en-US" sz="14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 알람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포켓 보디가드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501513"/>
                  </a:ext>
                </a:extLst>
              </a:tr>
              <a:tr h="2091324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450230"/>
                  </a:ext>
                </a:extLst>
              </a:tr>
              <a:tr h="2331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위치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848809"/>
                  </a:ext>
                </a:extLst>
              </a:tr>
              <a:tr h="1043492"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algn="ctr" latinLnBrk="1"/>
                      <a:endParaRPr lang="en-US" altLang="ko-KR" sz="1400" dirty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알림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algn="ctr" latinLnBrk="1"/>
                      <a:endParaRPr lang="en-US" altLang="ko-KR" sz="1400" dirty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긴급 호출 버튼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비상버튼을 통해 알림</a:t>
                      </a:r>
                    </a:p>
                    <a:p>
                      <a:pPr algn="ctr" latinLnBrk="1"/>
                      <a:endParaRPr lang="ko-KR" altLang="en-US" sz="1400" dirty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algn="ctr" latinLnBrk="1"/>
                      <a:endParaRPr lang="en-US" altLang="ko-KR" sz="1400" dirty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줄을 잡아 댕겨 호출</a:t>
                      </a:r>
                      <a:endParaRPr lang="en-US" altLang="ko-KR" sz="1400" dirty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긴급 신고하기 버튼 클릭</a:t>
                      </a:r>
                      <a:endParaRPr lang="en-US" altLang="ko-KR" sz="1400" dirty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기기에 부착된 버튼 클릭</a:t>
                      </a:r>
                      <a:endParaRPr lang="en-US" altLang="ko-KR" sz="1400" dirty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기기와 </a:t>
                      </a:r>
                      <a:r>
                        <a:rPr lang="en-US" altLang="ko-KR" sz="14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20M</a:t>
                      </a:r>
                      <a:r>
                        <a:rPr lang="ko-KR" altLang="en-US" sz="14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떨어질 경우 신호음 발생</a:t>
                      </a:r>
                      <a:endParaRPr lang="en-US" altLang="ko-KR" sz="1400" dirty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던지거나 떨어트려 호출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195179"/>
                  </a:ext>
                </a:extLst>
              </a:tr>
              <a:tr h="418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59,900</a:t>
                      </a:r>
                      <a:r>
                        <a:rPr lang="ko-KR" altLang="en-US" sz="14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25000</a:t>
                      </a:r>
                      <a:r>
                        <a:rPr lang="ko-KR" altLang="en-US" sz="14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38000</a:t>
                      </a:r>
                      <a:r>
                        <a:rPr lang="ko-KR" altLang="en-US" sz="14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15000</a:t>
                      </a:r>
                      <a:r>
                        <a:rPr lang="ko-KR" altLang="en-US" sz="14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633421"/>
                  </a:ext>
                </a:extLst>
              </a:tr>
              <a:tr h="890151"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algn="ctr" latinLnBrk="1"/>
                      <a:endParaRPr lang="en-US" altLang="ko-KR" sz="1400" dirty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 err="1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문제첨</a:t>
                      </a:r>
                      <a:endParaRPr lang="en-US" altLang="ko-KR" sz="1400" dirty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  <a:cs typeface="+mn-cs"/>
                        </a:rPr>
                        <a:t>전용 네트워크 사용</a:t>
                      </a:r>
                      <a:endParaRPr lang="en-US" altLang="ko-KR" sz="1400" b="0" i="0" kern="1200" dirty="0">
                        <a:solidFill>
                          <a:schemeClr val="dk1"/>
                        </a:solidFill>
                        <a:effectLst/>
                        <a:latin typeface="a타이틀고딕1" panose="02020600000000000000" pitchFamily="18" charset="-127"/>
                        <a:ea typeface="a타이틀고딕1" panose="02020600000000000000" pitchFamily="18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약 </a:t>
                      </a:r>
                      <a:r>
                        <a:rPr lang="en-US" altLang="ko-KR" sz="14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60,000 </a:t>
                      </a:r>
                      <a:r>
                        <a:rPr lang="ko-KR" altLang="en-US" sz="14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원의 고가 임에도 </a:t>
                      </a:r>
                      <a:r>
                        <a:rPr lang="en-US" altLang="ko-KR" sz="14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3</a:t>
                      </a:r>
                      <a:r>
                        <a:rPr lang="ko-KR" altLang="en-US" sz="14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개월 이후 </a:t>
                      </a:r>
                      <a:r>
                        <a:rPr lang="ko-KR" altLang="en-US" sz="1400" dirty="0" err="1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인앱</a:t>
                      </a:r>
                      <a:r>
                        <a:rPr lang="ko-KR" altLang="en-US" sz="14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 결제 </a:t>
                      </a:r>
                      <a:endParaRPr lang="en-US" altLang="ko-KR" sz="1400" dirty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정확한 </a:t>
                      </a:r>
                      <a:r>
                        <a:rPr lang="en-US" altLang="ko-KR" sz="14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GPS</a:t>
                      </a:r>
                      <a:r>
                        <a:rPr lang="ko-KR" altLang="en-US" sz="14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위치 파악이 어려움 </a:t>
                      </a:r>
                      <a:endParaRPr lang="en-US" altLang="ko-KR" sz="1400" dirty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   위치 정보를 알려주는 </a:t>
                      </a:r>
                      <a:r>
                        <a:rPr lang="ko-KR" altLang="en-US" sz="1400" dirty="0" err="1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기능이존재</a:t>
                      </a:r>
                      <a:r>
                        <a:rPr lang="ko-KR" altLang="en-US" sz="14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 하지 않음</a:t>
                      </a:r>
                      <a:endParaRPr lang="en-US" altLang="ko-KR" sz="1400" dirty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불빛 으로 위치 확인</a:t>
                      </a:r>
                      <a:r>
                        <a:rPr lang="en-US" altLang="ko-KR" sz="14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)</a:t>
                      </a:r>
                    </a:p>
                    <a:p>
                      <a:pPr algn="just" latinLnBrk="1"/>
                      <a:r>
                        <a:rPr lang="en-US" altLang="ko-KR" sz="14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인지도 낮음</a:t>
                      </a:r>
                      <a:endParaRPr lang="en-US" altLang="ko-KR" sz="1400" dirty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908320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C12CA5B1-A1AF-4F20-BD52-B6191E7297CA}"/>
              </a:ext>
            </a:extLst>
          </p:cNvPr>
          <p:cNvGrpSpPr/>
          <p:nvPr/>
        </p:nvGrpSpPr>
        <p:grpSpPr>
          <a:xfrm>
            <a:off x="0" y="0"/>
            <a:ext cx="4655840" cy="1340768"/>
            <a:chOff x="0" y="0"/>
            <a:chExt cx="4583832" cy="1268760"/>
          </a:xfrm>
          <a:solidFill>
            <a:schemeClr val="tx2"/>
          </a:solidFill>
        </p:grpSpPr>
        <p:sp>
          <p:nvSpPr>
            <p:cNvPr id="6" name="순서도: 처리 5">
              <a:extLst>
                <a:ext uri="{FF2B5EF4-FFF2-40B4-BE49-F238E27FC236}">
                  <a16:creationId xmlns:a16="http://schemas.microsoft.com/office/drawing/2014/main" id="{E318F3AC-C9EB-45B3-B797-E9F1414E6CA8}"/>
                </a:ext>
              </a:extLst>
            </p:cNvPr>
            <p:cNvSpPr/>
            <p:nvPr/>
          </p:nvSpPr>
          <p:spPr>
            <a:xfrm>
              <a:off x="0" y="0"/>
              <a:ext cx="4223792" cy="1268760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31D1AB21-5843-4DB9-B8FE-9426D4985F1E}"/>
                </a:ext>
              </a:extLst>
            </p:cNvPr>
            <p:cNvSpPr/>
            <p:nvPr/>
          </p:nvSpPr>
          <p:spPr>
            <a:xfrm>
              <a:off x="4223792" y="0"/>
              <a:ext cx="360040" cy="126876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C49AC23-C51F-4FE6-9281-D28CE9841C9C}"/>
              </a:ext>
            </a:extLst>
          </p:cNvPr>
          <p:cNvSpPr txBox="1"/>
          <p:nvPr/>
        </p:nvSpPr>
        <p:spPr>
          <a:xfrm>
            <a:off x="335360" y="188640"/>
            <a:ext cx="59766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09  </a:t>
            </a:r>
            <a:r>
              <a:rPr lang="ko-KR" altLang="en-US" sz="3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경쟁사 분석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77D10FE-3BDB-4B50-94DE-920115784476}"/>
              </a:ext>
            </a:extLst>
          </p:cNvPr>
          <p:cNvCxnSpPr>
            <a:cxnSpLocks/>
          </p:cNvCxnSpPr>
          <p:nvPr/>
        </p:nvCxnSpPr>
        <p:spPr>
          <a:xfrm>
            <a:off x="3215680" y="1268760"/>
            <a:ext cx="897632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6FAB61F-2B88-4CB2-8156-6F171A44A59C}"/>
              </a:ext>
            </a:extLst>
          </p:cNvPr>
          <p:cNvGrpSpPr/>
          <p:nvPr/>
        </p:nvGrpSpPr>
        <p:grpSpPr>
          <a:xfrm>
            <a:off x="-19744" y="2704"/>
            <a:ext cx="5683696" cy="1340768"/>
            <a:chOff x="0" y="0"/>
            <a:chExt cx="4583832" cy="1268760"/>
          </a:xfrm>
          <a:solidFill>
            <a:schemeClr val="tx2"/>
          </a:solidFill>
        </p:grpSpPr>
        <p:sp>
          <p:nvSpPr>
            <p:cNvPr id="12" name="순서도: 처리 11">
              <a:extLst>
                <a:ext uri="{FF2B5EF4-FFF2-40B4-BE49-F238E27FC236}">
                  <a16:creationId xmlns:a16="http://schemas.microsoft.com/office/drawing/2014/main" id="{BC29E3A1-4F68-4651-8163-A4A177BB9A52}"/>
                </a:ext>
              </a:extLst>
            </p:cNvPr>
            <p:cNvSpPr/>
            <p:nvPr/>
          </p:nvSpPr>
          <p:spPr>
            <a:xfrm>
              <a:off x="0" y="0"/>
              <a:ext cx="4223792" cy="1268760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96F8A33F-5738-475E-90FE-1F2028F5F076}"/>
                </a:ext>
              </a:extLst>
            </p:cNvPr>
            <p:cNvSpPr/>
            <p:nvPr/>
          </p:nvSpPr>
          <p:spPr>
            <a:xfrm>
              <a:off x="4223792" y="0"/>
              <a:ext cx="360040" cy="126876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5B388B1-4296-47C9-9BD4-DEF852D3F4EF}"/>
              </a:ext>
            </a:extLst>
          </p:cNvPr>
          <p:cNvSpPr txBox="1"/>
          <p:nvPr/>
        </p:nvSpPr>
        <p:spPr>
          <a:xfrm>
            <a:off x="315616" y="191344"/>
            <a:ext cx="59766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05  </a:t>
            </a:r>
            <a:r>
              <a:rPr lang="ko-KR" altLang="en-US" sz="3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시장성 </a:t>
            </a:r>
            <a:r>
              <a:rPr lang="en-US" altLang="ko-KR" sz="3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경쟁사 분석</a:t>
            </a:r>
            <a:endParaRPr lang="ko-KR" altLang="en-US" sz="3600" b="1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71AE41FD-3A02-488C-8B2F-E08995AB4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17" name="그림 16" descr="EMB00001eb0623c">
            <a:extLst>
              <a:ext uri="{FF2B5EF4-FFF2-40B4-BE49-F238E27FC236}">
                <a16:creationId xmlns:a16="http://schemas.microsoft.com/office/drawing/2014/main" id="{86EB3407-D2F7-4ABA-8B67-0A174247B5B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771" y="1916832"/>
            <a:ext cx="1944216" cy="1872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실내, 앉아있는, 테이블, 하얀색이(가) 표시된 사진&#10;&#10;자동 생성된 설명">
            <a:extLst>
              <a:ext uri="{FF2B5EF4-FFF2-40B4-BE49-F238E27FC236}">
                <a16:creationId xmlns:a16="http://schemas.microsoft.com/office/drawing/2014/main" id="{D44A5B5F-7C21-4695-B5EA-71C49D8693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360" y="1916832"/>
            <a:ext cx="2036000" cy="18722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3F62C61-49AC-442F-8407-C48BB444B1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528" y="1916832"/>
            <a:ext cx="1944216" cy="186245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B840734-69A8-46E7-8A55-D45AD68F9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0056" y="1916832"/>
            <a:ext cx="1944216" cy="1860264"/>
          </a:xfrm>
          <a:prstGeom prst="rect">
            <a:avLst/>
          </a:prstGeom>
        </p:spPr>
      </p:pic>
      <p:sp>
        <p:nvSpPr>
          <p:cNvPr id="19" name="순서도: 처리 18">
            <a:extLst>
              <a:ext uri="{FF2B5EF4-FFF2-40B4-BE49-F238E27FC236}">
                <a16:creationId xmlns:a16="http://schemas.microsoft.com/office/drawing/2014/main" id="{2944230D-BAF1-4FDC-97B4-C267B3CB082A}"/>
              </a:ext>
            </a:extLst>
          </p:cNvPr>
          <p:cNvSpPr/>
          <p:nvPr/>
        </p:nvSpPr>
        <p:spPr>
          <a:xfrm>
            <a:off x="0" y="6669360"/>
            <a:ext cx="12192000" cy="18864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379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884AB7-5E4A-4E44-81F1-41652A036799}"/>
              </a:ext>
            </a:extLst>
          </p:cNvPr>
          <p:cNvCxnSpPr>
            <a:cxnSpLocks/>
          </p:cNvCxnSpPr>
          <p:nvPr/>
        </p:nvCxnSpPr>
        <p:spPr>
          <a:xfrm>
            <a:off x="3215680" y="1268760"/>
            <a:ext cx="897632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7E4C44B7-E253-484E-AC6F-8F90C8C18792}"/>
              </a:ext>
            </a:extLst>
          </p:cNvPr>
          <p:cNvSpPr/>
          <p:nvPr/>
        </p:nvSpPr>
        <p:spPr>
          <a:xfrm>
            <a:off x="0" y="6669360"/>
            <a:ext cx="12192000" cy="18864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6AD8B13-0639-4C8C-9669-0DFA8D5F8E38}"/>
              </a:ext>
            </a:extLst>
          </p:cNvPr>
          <p:cNvGrpSpPr/>
          <p:nvPr/>
        </p:nvGrpSpPr>
        <p:grpSpPr>
          <a:xfrm>
            <a:off x="-19744" y="2704"/>
            <a:ext cx="5899720" cy="1340768"/>
            <a:chOff x="0" y="0"/>
            <a:chExt cx="4583832" cy="1268760"/>
          </a:xfrm>
          <a:solidFill>
            <a:schemeClr val="tx2"/>
          </a:solidFill>
        </p:grpSpPr>
        <p:sp>
          <p:nvSpPr>
            <p:cNvPr id="6" name="순서도: 처리 5">
              <a:extLst>
                <a:ext uri="{FF2B5EF4-FFF2-40B4-BE49-F238E27FC236}">
                  <a16:creationId xmlns:a16="http://schemas.microsoft.com/office/drawing/2014/main" id="{743C0CD7-9058-41B1-95DD-DBA37E6A1D82}"/>
                </a:ext>
              </a:extLst>
            </p:cNvPr>
            <p:cNvSpPr/>
            <p:nvPr/>
          </p:nvSpPr>
          <p:spPr>
            <a:xfrm>
              <a:off x="0" y="0"/>
              <a:ext cx="4223792" cy="1268760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FF4FC621-F17C-45C1-A3F7-B8816C7175ED}"/>
                </a:ext>
              </a:extLst>
            </p:cNvPr>
            <p:cNvSpPr/>
            <p:nvPr/>
          </p:nvSpPr>
          <p:spPr>
            <a:xfrm>
              <a:off x="4223792" y="0"/>
              <a:ext cx="360040" cy="126876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1D9CE34-5CDE-4468-A22D-981B1C1152B8}"/>
              </a:ext>
            </a:extLst>
          </p:cNvPr>
          <p:cNvSpPr txBox="1"/>
          <p:nvPr/>
        </p:nvSpPr>
        <p:spPr>
          <a:xfrm>
            <a:off x="315616" y="191344"/>
            <a:ext cx="59766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06  </a:t>
            </a:r>
            <a:r>
              <a:rPr lang="ko-KR" altLang="en-US" sz="3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수익성 </a:t>
            </a:r>
            <a:r>
              <a:rPr lang="en-US" altLang="ko-KR" sz="3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포지셔닝 맵</a:t>
            </a:r>
            <a:endParaRPr lang="ko-KR" altLang="en-US" sz="3600" b="1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136AA70-0FDA-4D53-BAB2-5B35DB350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16</a:t>
            </a:fld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EB0B9A6-B366-464D-846E-9456B76D1868}"/>
              </a:ext>
            </a:extLst>
          </p:cNvPr>
          <p:cNvCxnSpPr>
            <a:cxnSpLocks/>
          </p:cNvCxnSpPr>
          <p:nvPr/>
        </p:nvCxnSpPr>
        <p:spPr>
          <a:xfrm>
            <a:off x="2639616" y="6394898"/>
            <a:ext cx="60979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1B2EBCC-2332-4E06-B540-7E64BD79C531}"/>
              </a:ext>
            </a:extLst>
          </p:cNvPr>
          <p:cNvSpPr txBox="1"/>
          <p:nvPr/>
        </p:nvSpPr>
        <p:spPr>
          <a:xfrm>
            <a:off x="1919536" y="1772816"/>
            <a:ext cx="89698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기능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44E117-7B5E-4E65-A798-1C2121477DA1}"/>
              </a:ext>
            </a:extLst>
          </p:cNvPr>
          <p:cNvSpPr txBox="1"/>
          <p:nvPr/>
        </p:nvSpPr>
        <p:spPr>
          <a:xfrm>
            <a:off x="8832304" y="6156012"/>
            <a:ext cx="13846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 가격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98D0479-50DB-4339-B49E-3971A649686A}"/>
              </a:ext>
            </a:extLst>
          </p:cNvPr>
          <p:cNvCxnSpPr>
            <a:cxnSpLocks/>
          </p:cNvCxnSpPr>
          <p:nvPr/>
        </p:nvCxnSpPr>
        <p:spPr>
          <a:xfrm flipV="1">
            <a:off x="2639811" y="1844824"/>
            <a:ext cx="0" cy="44978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F6F8669E-4E76-400B-AAA8-6D7B996C8101}"/>
              </a:ext>
            </a:extLst>
          </p:cNvPr>
          <p:cNvSpPr/>
          <p:nvPr/>
        </p:nvSpPr>
        <p:spPr>
          <a:xfrm>
            <a:off x="3791744" y="1628800"/>
            <a:ext cx="1944216" cy="194421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포켓</a:t>
            </a:r>
            <a:endParaRPr lang="en-US" altLang="ko-KR" sz="2000" b="1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ko-KR" altLang="en-US" sz="20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보디가드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E0EBF04-0457-4DDE-B738-FDF09F6974C0}"/>
              </a:ext>
            </a:extLst>
          </p:cNvPr>
          <p:cNvSpPr/>
          <p:nvPr/>
        </p:nvSpPr>
        <p:spPr>
          <a:xfrm>
            <a:off x="3076464" y="4869160"/>
            <a:ext cx="1338793" cy="125513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터치소리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05C413F-B96C-4F2F-A3CA-AC5688B78E48}"/>
              </a:ext>
            </a:extLst>
          </p:cNvPr>
          <p:cNvSpPr/>
          <p:nvPr/>
        </p:nvSpPr>
        <p:spPr>
          <a:xfrm>
            <a:off x="5465007" y="4869160"/>
            <a:ext cx="1338793" cy="125513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패닉알람</a:t>
            </a:r>
            <a:endParaRPr lang="ko-KR" altLang="en-US" sz="1400" dirty="0">
              <a:solidFill>
                <a:schemeClr val="tx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D8C6A38-4093-4958-B30A-21A161B8ECEA}"/>
              </a:ext>
            </a:extLst>
          </p:cNvPr>
          <p:cNvSpPr/>
          <p:nvPr/>
        </p:nvSpPr>
        <p:spPr>
          <a:xfrm>
            <a:off x="7540960" y="3068960"/>
            <a:ext cx="1338793" cy="125513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키코</a:t>
            </a:r>
          </a:p>
        </p:txBody>
      </p:sp>
    </p:spTree>
    <p:extLst>
      <p:ext uri="{BB962C8B-B14F-4D97-AF65-F5344CB8AC3E}">
        <p14:creationId xmlns:p14="http://schemas.microsoft.com/office/powerpoint/2010/main" val="2192634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90842B4A-2864-42A4-AD56-77E91C2AF50D}"/>
              </a:ext>
            </a:extLst>
          </p:cNvPr>
          <p:cNvCxnSpPr>
            <a:cxnSpLocks/>
          </p:cNvCxnSpPr>
          <p:nvPr/>
        </p:nvCxnSpPr>
        <p:spPr>
          <a:xfrm>
            <a:off x="6600056" y="3248980"/>
            <a:ext cx="936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4BD86F5D-1ED2-4E24-A109-16415DF88F3C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927648" y="2204864"/>
            <a:ext cx="22322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708E7D3-036C-4BB6-835C-EED4E97147CB}"/>
              </a:ext>
            </a:extLst>
          </p:cNvPr>
          <p:cNvCxnSpPr>
            <a:cxnSpLocks/>
          </p:cNvCxnSpPr>
          <p:nvPr/>
        </p:nvCxnSpPr>
        <p:spPr>
          <a:xfrm>
            <a:off x="5879976" y="2447323"/>
            <a:ext cx="0" cy="6216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7F04B97A-D925-43AF-8F44-7C0911272F12}"/>
              </a:ext>
            </a:extLst>
          </p:cNvPr>
          <p:cNvCxnSpPr>
            <a:cxnSpLocks/>
          </p:cNvCxnSpPr>
          <p:nvPr/>
        </p:nvCxnSpPr>
        <p:spPr>
          <a:xfrm flipV="1">
            <a:off x="2639616" y="2492896"/>
            <a:ext cx="0" cy="7920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3A2328AE-67D0-45A6-B508-EF75AE8192EF}"/>
              </a:ext>
            </a:extLst>
          </p:cNvPr>
          <p:cNvGrpSpPr/>
          <p:nvPr/>
        </p:nvGrpSpPr>
        <p:grpSpPr>
          <a:xfrm>
            <a:off x="-1" y="0"/>
            <a:ext cx="6528049" cy="1340768"/>
            <a:chOff x="0" y="0"/>
            <a:chExt cx="4583832" cy="1268760"/>
          </a:xfrm>
          <a:solidFill>
            <a:schemeClr val="tx2"/>
          </a:solidFill>
        </p:grpSpPr>
        <p:sp>
          <p:nvSpPr>
            <p:cNvPr id="7" name="순서도: 처리 6">
              <a:extLst>
                <a:ext uri="{FF2B5EF4-FFF2-40B4-BE49-F238E27FC236}">
                  <a16:creationId xmlns:a16="http://schemas.microsoft.com/office/drawing/2014/main" id="{AB34602C-92BB-49A6-84CA-07F9F7210859}"/>
                </a:ext>
              </a:extLst>
            </p:cNvPr>
            <p:cNvSpPr/>
            <p:nvPr/>
          </p:nvSpPr>
          <p:spPr>
            <a:xfrm>
              <a:off x="0" y="0"/>
              <a:ext cx="4223792" cy="1268760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58C448DC-4CB9-4000-8B47-B140480AF286}"/>
                </a:ext>
              </a:extLst>
            </p:cNvPr>
            <p:cNvSpPr/>
            <p:nvPr/>
          </p:nvSpPr>
          <p:spPr>
            <a:xfrm>
              <a:off x="4223792" y="0"/>
              <a:ext cx="360040" cy="126876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9FE7050-BDCB-4720-A9B6-EA9DD3DA7D42}"/>
              </a:ext>
            </a:extLst>
          </p:cNvPr>
          <p:cNvSpPr txBox="1"/>
          <p:nvPr/>
        </p:nvSpPr>
        <p:spPr>
          <a:xfrm>
            <a:off x="335360" y="188640"/>
            <a:ext cx="59766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06 </a:t>
            </a:r>
            <a:r>
              <a:rPr lang="en-US" altLang="ko-KR" sz="3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3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수익성 </a:t>
            </a:r>
            <a:r>
              <a:rPr lang="en-US" altLang="ko-KR" sz="3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비즈니스 모델</a:t>
            </a:r>
            <a:endParaRPr lang="ko-KR" altLang="en-US" sz="3600" b="1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5B32701-53F7-4667-AA1B-A8D0C29A0DDE}"/>
              </a:ext>
            </a:extLst>
          </p:cNvPr>
          <p:cNvCxnSpPr>
            <a:cxnSpLocks/>
          </p:cNvCxnSpPr>
          <p:nvPr/>
        </p:nvCxnSpPr>
        <p:spPr>
          <a:xfrm>
            <a:off x="3215680" y="1268760"/>
            <a:ext cx="897632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4AA1CB13-B7B6-46EE-B7F1-EF0814AF03F4}"/>
              </a:ext>
            </a:extLst>
          </p:cNvPr>
          <p:cNvSpPr/>
          <p:nvPr/>
        </p:nvSpPr>
        <p:spPr>
          <a:xfrm>
            <a:off x="0" y="6669360"/>
            <a:ext cx="12192000" cy="18864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A8A347D-9B64-4CAA-9E21-6C1D8FA1D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D7D0A8-45C2-42EA-93A6-E9A24D16AA64}"/>
              </a:ext>
            </a:extLst>
          </p:cNvPr>
          <p:cNvSpPr/>
          <p:nvPr/>
        </p:nvSpPr>
        <p:spPr>
          <a:xfrm>
            <a:off x="2279576" y="1916832"/>
            <a:ext cx="648072" cy="5760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BM</a:t>
            </a:r>
            <a:endParaRPr lang="ko-KR" altLang="en-US" sz="2400" dirty="0">
              <a:solidFill>
                <a:schemeClr val="tx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2BCAA1E-C3A2-4D3E-8F44-87A8D8B53489}"/>
              </a:ext>
            </a:extLst>
          </p:cNvPr>
          <p:cNvSpPr/>
          <p:nvPr/>
        </p:nvSpPr>
        <p:spPr>
          <a:xfrm>
            <a:off x="5231904" y="3068960"/>
            <a:ext cx="1152128" cy="5760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저가형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9B2B820-64FD-4B0D-880E-C87A09EC26E1}"/>
              </a:ext>
            </a:extLst>
          </p:cNvPr>
          <p:cNvSpPr/>
          <p:nvPr/>
        </p:nvSpPr>
        <p:spPr>
          <a:xfrm>
            <a:off x="5231904" y="1916832"/>
            <a:ext cx="1368152" cy="5760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기기판매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8D8FDBF-EBCD-45D2-8A18-5C008DF5B282}"/>
              </a:ext>
            </a:extLst>
          </p:cNvPr>
          <p:cNvSpPr/>
          <p:nvPr/>
        </p:nvSpPr>
        <p:spPr>
          <a:xfrm>
            <a:off x="5231904" y="4293096"/>
            <a:ext cx="1152128" cy="5760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고가형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8FE1FF6-38C0-4C53-8885-B326ED9713C2}"/>
              </a:ext>
            </a:extLst>
          </p:cNvPr>
          <p:cNvSpPr/>
          <p:nvPr/>
        </p:nvSpPr>
        <p:spPr>
          <a:xfrm>
            <a:off x="7608168" y="4293096"/>
            <a:ext cx="4032448" cy="15121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월정액</a:t>
            </a:r>
            <a:r>
              <a:rPr lang="ko-KR" altLang="en-US" sz="20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부가 서비스 </a:t>
            </a:r>
            <a:endParaRPr lang="en-US" altLang="ko-KR" sz="2000" dirty="0">
              <a:solidFill>
                <a:schemeClr val="tx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커스터</a:t>
            </a:r>
            <a:r>
              <a:rPr lang="ko-KR" altLang="en-US" sz="20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2000" dirty="0" err="1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마이징</a:t>
            </a:r>
            <a:r>
              <a:rPr lang="ko-KR" altLang="en-US" sz="20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– </a:t>
            </a:r>
            <a:r>
              <a:rPr lang="ko-KR" altLang="en-US" sz="20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업체별 맞춤 제작 </a:t>
            </a:r>
            <a:endParaRPr lang="en-US" altLang="ko-KR" sz="2000" dirty="0">
              <a:solidFill>
                <a:schemeClr val="tx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3CF16A8-C56C-401D-818B-E2E6AA6BD3D5}"/>
              </a:ext>
            </a:extLst>
          </p:cNvPr>
          <p:cNvCxnSpPr>
            <a:cxnSpLocks/>
          </p:cNvCxnSpPr>
          <p:nvPr/>
        </p:nvCxnSpPr>
        <p:spPr>
          <a:xfrm>
            <a:off x="2891644" y="2996952"/>
            <a:ext cx="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F0578DF-54D2-434F-AEF4-6054FB6760D9}"/>
              </a:ext>
            </a:extLst>
          </p:cNvPr>
          <p:cNvSpPr/>
          <p:nvPr/>
        </p:nvSpPr>
        <p:spPr>
          <a:xfrm>
            <a:off x="911424" y="3356992"/>
            <a:ext cx="3600400" cy="187220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여성</a:t>
            </a:r>
            <a:endParaRPr lang="en-US" altLang="ko-KR" sz="2000" dirty="0">
              <a:solidFill>
                <a:schemeClr val="tx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온라인 </a:t>
            </a:r>
            <a:r>
              <a:rPr lang="en-US" altLang="ko-KR" sz="20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소셜커머스</a:t>
            </a:r>
            <a:r>
              <a:rPr lang="en-US" altLang="ko-KR" sz="20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유치원</a:t>
            </a:r>
            <a:r>
              <a:rPr lang="en-US" altLang="ko-KR" sz="20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초등학교 학부모 대상</a:t>
            </a:r>
            <a:endParaRPr lang="en-US" altLang="ko-KR" sz="2000" dirty="0">
              <a:solidFill>
                <a:schemeClr val="tx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양로원</a:t>
            </a:r>
            <a:r>
              <a:rPr lang="en-US" altLang="ko-KR" sz="20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(</a:t>
            </a:r>
            <a:r>
              <a:rPr lang="ko-KR" altLang="en-US" sz="20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요양병원 조무사</a:t>
            </a:r>
            <a:r>
              <a:rPr lang="en-US" altLang="ko-KR" sz="20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)</a:t>
            </a:r>
            <a:endParaRPr lang="ko-KR" altLang="en-US" sz="2000" dirty="0">
              <a:solidFill>
                <a:schemeClr val="tx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615DBD2-6D13-4F2B-A885-7A26A8A5F88F}"/>
              </a:ext>
            </a:extLst>
          </p:cNvPr>
          <p:cNvCxnSpPr>
            <a:cxnSpLocks/>
          </p:cNvCxnSpPr>
          <p:nvPr/>
        </p:nvCxnSpPr>
        <p:spPr>
          <a:xfrm>
            <a:off x="5879976" y="3645024"/>
            <a:ext cx="0" cy="6216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525203C1-8624-4C7A-A824-8B22212FFE72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6384032" y="4581128"/>
            <a:ext cx="12241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656301-A523-4118-8F04-89D699C1D44C}"/>
              </a:ext>
            </a:extLst>
          </p:cNvPr>
          <p:cNvSpPr/>
          <p:nvPr/>
        </p:nvSpPr>
        <p:spPr>
          <a:xfrm>
            <a:off x="7637275" y="2747487"/>
            <a:ext cx="3974231" cy="10801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광고</a:t>
            </a:r>
            <a:r>
              <a:rPr lang="en-US" altLang="ko-KR" sz="20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-</a:t>
            </a:r>
            <a:r>
              <a:rPr lang="ko-KR" altLang="en-US" sz="2000" dirty="0" err="1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인앱</a:t>
            </a:r>
            <a:r>
              <a:rPr lang="ko-KR" altLang="en-US" sz="20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광고를 통한 수익</a:t>
            </a:r>
            <a:endParaRPr lang="en-US" altLang="ko-KR" sz="2000" dirty="0">
              <a:solidFill>
                <a:schemeClr val="tx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9411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A2328AE-67D0-45A6-B508-EF75AE8192EF}"/>
              </a:ext>
            </a:extLst>
          </p:cNvPr>
          <p:cNvGrpSpPr/>
          <p:nvPr/>
        </p:nvGrpSpPr>
        <p:grpSpPr>
          <a:xfrm>
            <a:off x="-1" y="0"/>
            <a:ext cx="6096001" cy="1340768"/>
            <a:chOff x="0" y="0"/>
            <a:chExt cx="4583832" cy="1268760"/>
          </a:xfrm>
          <a:solidFill>
            <a:schemeClr val="tx2"/>
          </a:solidFill>
        </p:grpSpPr>
        <p:sp>
          <p:nvSpPr>
            <p:cNvPr id="7" name="순서도: 처리 6">
              <a:extLst>
                <a:ext uri="{FF2B5EF4-FFF2-40B4-BE49-F238E27FC236}">
                  <a16:creationId xmlns:a16="http://schemas.microsoft.com/office/drawing/2014/main" id="{AB34602C-92BB-49A6-84CA-07F9F7210859}"/>
                </a:ext>
              </a:extLst>
            </p:cNvPr>
            <p:cNvSpPr/>
            <p:nvPr/>
          </p:nvSpPr>
          <p:spPr>
            <a:xfrm>
              <a:off x="0" y="0"/>
              <a:ext cx="4223792" cy="1268760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58C448DC-4CB9-4000-8B47-B140480AF286}"/>
                </a:ext>
              </a:extLst>
            </p:cNvPr>
            <p:cNvSpPr/>
            <p:nvPr/>
          </p:nvSpPr>
          <p:spPr>
            <a:xfrm>
              <a:off x="4223792" y="0"/>
              <a:ext cx="360040" cy="126876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9FE7050-BDCB-4720-A9B6-EA9DD3DA7D42}"/>
              </a:ext>
            </a:extLst>
          </p:cNvPr>
          <p:cNvSpPr txBox="1"/>
          <p:nvPr/>
        </p:nvSpPr>
        <p:spPr>
          <a:xfrm>
            <a:off x="335360" y="188640"/>
            <a:ext cx="59766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06  </a:t>
            </a:r>
            <a:r>
              <a:rPr lang="ko-KR" altLang="en-US" sz="3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수익성 </a:t>
            </a:r>
            <a:r>
              <a:rPr lang="en-US" altLang="ko-KR" sz="3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비즈니스 모델</a:t>
            </a:r>
            <a:endParaRPr lang="ko-KR" altLang="en-US" sz="3600" b="1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5B32701-53F7-4667-AA1B-A8D0C29A0DDE}"/>
              </a:ext>
            </a:extLst>
          </p:cNvPr>
          <p:cNvCxnSpPr>
            <a:cxnSpLocks/>
          </p:cNvCxnSpPr>
          <p:nvPr/>
        </p:nvCxnSpPr>
        <p:spPr>
          <a:xfrm>
            <a:off x="3215680" y="1268760"/>
            <a:ext cx="897632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4AA1CB13-B7B6-46EE-B7F1-EF0814AF03F4}"/>
              </a:ext>
            </a:extLst>
          </p:cNvPr>
          <p:cNvSpPr/>
          <p:nvPr/>
        </p:nvSpPr>
        <p:spPr>
          <a:xfrm>
            <a:off x="0" y="6669360"/>
            <a:ext cx="12192000" cy="18864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A8A347D-9B64-4CAA-9E21-6C1D8FA1D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60FD50-F0E5-4BD9-AEB1-483650115A5A}"/>
              </a:ext>
            </a:extLst>
          </p:cNvPr>
          <p:cNvSpPr txBox="1"/>
          <p:nvPr/>
        </p:nvSpPr>
        <p:spPr>
          <a:xfrm>
            <a:off x="1415480" y="2132856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기기 제작 업체</a:t>
            </a:r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A5EA81-80B1-488F-97D7-4FE9B27F6F51}"/>
              </a:ext>
            </a:extLst>
          </p:cNvPr>
          <p:cNvSpPr txBox="1"/>
          <p:nvPr/>
        </p:nvSpPr>
        <p:spPr>
          <a:xfrm>
            <a:off x="3431704" y="3861048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927058-EBFB-4177-91D1-D6F840901ED7}"/>
              </a:ext>
            </a:extLst>
          </p:cNvPr>
          <p:cNvSpPr txBox="1"/>
          <p:nvPr/>
        </p:nvSpPr>
        <p:spPr>
          <a:xfrm>
            <a:off x="7248128" y="3789040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소셜커머스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2A9F92-96CC-448A-96F9-5BAE5CE39EEB}"/>
              </a:ext>
            </a:extLst>
          </p:cNvPr>
          <p:cNvSpPr txBox="1"/>
          <p:nvPr/>
        </p:nvSpPr>
        <p:spPr>
          <a:xfrm>
            <a:off x="6129910" y="5445224"/>
            <a:ext cx="4646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완제품 </a:t>
            </a:r>
            <a:r>
              <a:rPr lang="ko-KR" altLang="en-US" sz="16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판매금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기업에게 </a:t>
            </a:r>
            <a:r>
              <a:rPr lang="ko-KR" altLang="en-US" sz="16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월정액을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받고 디바이스 관리와 데이터 분석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8B25DCF-7D02-462D-A02B-4BE0CF550E42}"/>
              </a:ext>
            </a:extLst>
          </p:cNvPr>
          <p:cNvSpPr txBox="1"/>
          <p:nvPr/>
        </p:nvSpPr>
        <p:spPr>
          <a:xfrm>
            <a:off x="2063552" y="5229200"/>
            <a:ext cx="3528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외주가공비</a:t>
            </a:r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마케팅비</a:t>
            </a:r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9B3EBA21-EF6B-486B-B2BA-41366E93F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327766"/>
              </p:ext>
            </p:extLst>
          </p:nvPr>
        </p:nvGraphicFramePr>
        <p:xfrm>
          <a:off x="1379474" y="1556792"/>
          <a:ext cx="9613070" cy="4896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2614">
                  <a:extLst>
                    <a:ext uri="{9D8B030D-6E8A-4147-A177-3AD203B41FA5}">
                      <a16:colId xmlns:a16="http://schemas.microsoft.com/office/drawing/2014/main" val="3666267828"/>
                    </a:ext>
                  </a:extLst>
                </a:gridCol>
                <a:gridCol w="1922614">
                  <a:extLst>
                    <a:ext uri="{9D8B030D-6E8A-4147-A177-3AD203B41FA5}">
                      <a16:colId xmlns:a16="http://schemas.microsoft.com/office/drawing/2014/main" val="3381496260"/>
                    </a:ext>
                  </a:extLst>
                </a:gridCol>
                <a:gridCol w="961307">
                  <a:extLst>
                    <a:ext uri="{9D8B030D-6E8A-4147-A177-3AD203B41FA5}">
                      <a16:colId xmlns:a16="http://schemas.microsoft.com/office/drawing/2014/main" val="2110105214"/>
                    </a:ext>
                  </a:extLst>
                </a:gridCol>
                <a:gridCol w="961307">
                  <a:extLst>
                    <a:ext uri="{9D8B030D-6E8A-4147-A177-3AD203B41FA5}">
                      <a16:colId xmlns:a16="http://schemas.microsoft.com/office/drawing/2014/main" val="51537029"/>
                    </a:ext>
                  </a:extLst>
                </a:gridCol>
                <a:gridCol w="1922614">
                  <a:extLst>
                    <a:ext uri="{9D8B030D-6E8A-4147-A177-3AD203B41FA5}">
                      <a16:colId xmlns:a16="http://schemas.microsoft.com/office/drawing/2014/main" val="2920892241"/>
                    </a:ext>
                  </a:extLst>
                </a:gridCol>
                <a:gridCol w="1922614">
                  <a:extLst>
                    <a:ext uri="{9D8B030D-6E8A-4147-A177-3AD203B41FA5}">
                      <a16:colId xmlns:a16="http://schemas.microsoft.com/office/drawing/2014/main" val="2763430567"/>
                    </a:ext>
                  </a:extLst>
                </a:gridCol>
              </a:tblGrid>
              <a:tr h="1819996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  핵심 파트너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  가치제안</a:t>
                      </a:r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  핵심기술 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고객 관계 관리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      고객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642999"/>
                  </a:ext>
                </a:extLst>
              </a:tr>
              <a:tr h="15488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핵심 활동</a:t>
                      </a:r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유통채널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44630"/>
                  </a:ext>
                </a:extLst>
              </a:tr>
              <a:tr h="1527665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비용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수익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323039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C027BC28-52C5-429A-AB9A-996F0487E841}"/>
              </a:ext>
            </a:extLst>
          </p:cNvPr>
          <p:cNvSpPr txBox="1"/>
          <p:nvPr/>
        </p:nvSpPr>
        <p:spPr>
          <a:xfrm>
            <a:off x="3287688" y="2060848"/>
            <a:ext cx="1872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흉악범죄 예방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고객의 안전을 위해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5C63B66-8805-422B-A1B0-0CA8E65CF87B}"/>
              </a:ext>
            </a:extLst>
          </p:cNvPr>
          <p:cNvSpPr txBox="1"/>
          <p:nvPr/>
        </p:nvSpPr>
        <p:spPr>
          <a:xfrm>
            <a:off x="9048328" y="2060848"/>
            <a:ext cx="2016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2-30</a:t>
            </a:r>
            <a:r>
              <a:rPr lang="ko-KR" altLang="en-US" sz="16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대 </a:t>
            </a:r>
            <a:r>
              <a:rPr lang="en-US" altLang="ko-KR" sz="16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</a:t>
            </a:r>
            <a:r>
              <a:rPr lang="ko-KR" altLang="en-US" sz="16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인 가구 여성</a:t>
            </a:r>
            <a:endParaRPr lang="en-US" altLang="ko-KR" sz="1600" b="1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어린이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독거노인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유치원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/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요양병원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/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보험회사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등 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AE173D-D68A-4A44-BEB6-EFE566804694}"/>
              </a:ext>
            </a:extLst>
          </p:cNvPr>
          <p:cNvSpPr txBox="1"/>
          <p:nvPr/>
        </p:nvSpPr>
        <p:spPr>
          <a:xfrm>
            <a:off x="7176120" y="2060848"/>
            <a:ext cx="1872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서비스센터</a:t>
            </a:r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문의 게시판</a:t>
            </a:r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카톡 플러스 친구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CFAA7C-3EAA-4AD9-9DF8-21C58F9ED314}"/>
              </a:ext>
            </a:extLst>
          </p:cNvPr>
          <p:cNvSpPr txBox="1"/>
          <p:nvPr/>
        </p:nvSpPr>
        <p:spPr>
          <a:xfrm>
            <a:off x="5231904" y="2060848"/>
            <a:ext cx="24261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블루투스 기술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충격과 가속도 센서를 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이용한 충격감지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알고리즘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1E8ACA3-7403-4087-857B-012AA4AFCAA7}"/>
              </a:ext>
            </a:extLst>
          </p:cNvPr>
          <p:cNvSpPr txBox="1"/>
          <p:nvPr/>
        </p:nvSpPr>
        <p:spPr>
          <a:xfrm>
            <a:off x="3287688" y="3789040"/>
            <a:ext cx="19442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개인 고객에게 기기 판매 </a:t>
            </a:r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/ </a:t>
            </a: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기업에게 </a:t>
            </a:r>
            <a:r>
              <a:rPr lang="ko-KR" altLang="en-US" sz="14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월정액을</a:t>
            </a: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받고 디바이스 관리와 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1246524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4578380-7B38-49A7-9504-A1FD9C80FB9C}"/>
              </a:ext>
            </a:extLst>
          </p:cNvPr>
          <p:cNvCxnSpPr>
            <a:cxnSpLocks/>
          </p:cNvCxnSpPr>
          <p:nvPr/>
        </p:nvCxnSpPr>
        <p:spPr>
          <a:xfrm>
            <a:off x="3215680" y="1268760"/>
            <a:ext cx="897632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3CCE4558-1375-4698-BF17-85AD0A6462B5}"/>
              </a:ext>
            </a:extLst>
          </p:cNvPr>
          <p:cNvSpPr/>
          <p:nvPr/>
        </p:nvSpPr>
        <p:spPr>
          <a:xfrm>
            <a:off x="0" y="6669360"/>
            <a:ext cx="12192000" cy="18864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DF61EC7-0301-4AFF-B38F-F6921537517D}"/>
              </a:ext>
            </a:extLst>
          </p:cNvPr>
          <p:cNvGrpSpPr/>
          <p:nvPr/>
        </p:nvGrpSpPr>
        <p:grpSpPr>
          <a:xfrm>
            <a:off x="-19744" y="2704"/>
            <a:ext cx="5539680" cy="1340768"/>
            <a:chOff x="0" y="0"/>
            <a:chExt cx="4583832" cy="1268760"/>
          </a:xfrm>
          <a:solidFill>
            <a:schemeClr val="tx2"/>
          </a:solidFill>
        </p:grpSpPr>
        <p:sp>
          <p:nvSpPr>
            <p:cNvPr id="5" name="순서도: 처리 4">
              <a:extLst>
                <a:ext uri="{FF2B5EF4-FFF2-40B4-BE49-F238E27FC236}">
                  <a16:creationId xmlns:a16="http://schemas.microsoft.com/office/drawing/2014/main" id="{60F711E8-A38B-459D-B812-2AF34F91E0C4}"/>
                </a:ext>
              </a:extLst>
            </p:cNvPr>
            <p:cNvSpPr/>
            <p:nvPr/>
          </p:nvSpPr>
          <p:spPr>
            <a:xfrm>
              <a:off x="0" y="0"/>
              <a:ext cx="4223792" cy="1268760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696BFA7F-707A-4C0C-9EAD-B0036C181D58}"/>
                </a:ext>
              </a:extLst>
            </p:cNvPr>
            <p:cNvSpPr/>
            <p:nvPr/>
          </p:nvSpPr>
          <p:spPr>
            <a:xfrm>
              <a:off x="4223792" y="0"/>
              <a:ext cx="360040" cy="126876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DD5ECE6-5B4F-4169-B756-657C87BBEE0A}"/>
              </a:ext>
            </a:extLst>
          </p:cNvPr>
          <p:cNvSpPr txBox="1"/>
          <p:nvPr/>
        </p:nvSpPr>
        <p:spPr>
          <a:xfrm>
            <a:off x="315616" y="191344"/>
            <a:ext cx="59766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06  </a:t>
            </a:r>
            <a:r>
              <a:rPr lang="ko-KR" altLang="en-US" sz="3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수익성 </a:t>
            </a:r>
            <a:r>
              <a:rPr lang="en-US" altLang="ko-KR" sz="3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-</a:t>
            </a:r>
            <a:r>
              <a:rPr lang="en-US" altLang="ko-KR" sz="6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손익분기점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E043294-7951-49CA-85D2-60D27DAEF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914D871-CB71-4053-85E8-0AC504E3C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344" y="2132856"/>
            <a:ext cx="403244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320738376" descr="EMB0000293c3ebd">
            <a:extLst>
              <a:ext uri="{FF2B5EF4-FFF2-40B4-BE49-F238E27FC236}">
                <a16:creationId xmlns:a16="http://schemas.microsoft.com/office/drawing/2014/main" id="{E054A8EF-4678-4079-AC6D-E25E935D2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898" y="1484784"/>
            <a:ext cx="7692204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8E09C8-5428-46A8-91D8-834E18D1B876}"/>
              </a:ext>
            </a:extLst>
          </p:cNvPr>
          <p:cNvSpPr txBox="1"/>
          <p:nvPr/>
        </p:nvSpPr>
        <p:spPr>
          <a:xfrm>
            <a:off x="2567608" y="5805264"/>
            <a:ext cx="7056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2020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년부터 손익분기점을 넘을 것으로 예상되며 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2020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년 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6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월 이후 매출은 </a:t>
            </a:r>
          </a:p>
          <a:p>
            <a:r>
              <a:rPr lang="en-US" altLang="ko-KR" dirty="0">
                <a:highlight>
                  <a:srgbClr val="FFFF00"/>
                </a:highlight>
                <a:latin typeface="a타이틀고딕1" panose="02020600000000000000" pitchFamily="18" charset="-127"/>
                <a:ea typeface="a타이틀고딕1" panose="02020600000000000000" pitchFamily="18" charset="-127"/>
              </a:rPr>
              <a:t>109,200,000 </a:t>
            </a:r>
            <a:r>
              <a:rPr lang="ko-KR" altLang="en-US" dirty="0">
                <a:highlight>
                  <a:srgbClr val="FFFF00"/>
                </a:highlight>
                <a:latin typeface="a타이틀고딕1" panose="02020600000000000000" pitchFamily="18" charset="-127"/>
                <a:ea typeface="a타이틀고딕1" panose="02020600000000000000" pitchFamily="18" charset="-127"/>
              </a:rPr>
              <a:t>원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을 예상함</a:t>
            </a:r>
          </a:p>
        </p:txBody>
      </p:sp>
    </p:spTree>
    <p:extLst>
      <p:ext uri="{BB962C8B-B14F-4D97-AF65-F5344CB8AC3E}">
        <p14:creationId xmlns:p14="http://schemas.microsoft.com/office/powerpoint/2010/main" val="3735425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">
            <a:extLst>
              <a:ext uri="{FF2B5EF4-FFF2-40B4-BE49-F238E27FC236}">
                <a16:creationId xmlns:a16="http://schemas.microsoft.com/office/drawing/2014/main" id="{5323D4F5-A796-449F-B9F5-C9CDA198AEBA}"/>
              </a:ext>
            </a:extLst>
          </p:cNvPr>
          <p:cNvSpPr txBox="1"/>
          <p:nvPr/>
        </p:nvSpPr>
        <p:spPr>
          <a:xfrm>
            <a:off x="335361" y="188640"/>
            <a:ext cx="18722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목차</a:t>
            </a:r>
            <a:endParaRPr lang="ko-KR" altLang="en-US" sz="3600" b="1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4110A8D-0115-4004-880A-6761DE77B4F7}"/>
              </a:ext>
            </a:extLst>
          </p:cNvPr>
          <p:cNvSpPr/>
          <p:nvPr/>
        </p:nvSpPr>
        <p:spPr>
          <a:xfrm>
            <a:off x="0" y="476672"/>
            <a:ext cx="623392" cy="1019813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8F98F1-6684-4B53-9059-0CC57994CF36}"/>
              </a:ext>
            </a:extLst>
          </p:cNvPr>
          <p:cNvSpPr txBox="1"/>
          <p:nvPr/>
        </p:nvSpPr>
        <p:spPr>
          <a:xfrm>
            <a:off x="4151784" y="2492896"/>
            <a:ext cx="136815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u="sng" dirty="0">
                <a:latin typeface="+mj-lt"/>
                <a:ea typeface="a타이틀고딕1" panose="02020600000000000000" pitchFamily="18" charset="-127"/>
              </a:rPr>
              <a:t>01</a:t>
            </a:r>
          </a:p>
          <a:p>
            <a:endParaRPr lang="en-US" altLang="ko-KR" sz="2800" dirty="0">
              <a:latin typeface="+mj-lt"/>
              <a:ea typeface="a타이틀고딕1" panose="02020600000000000000" pitchFamily="18" charset="-127"/>
            </a:endParaRPr>
          </a:p>
          <a:p>
            <a:r>
              <a:rPr lang="ko-KR" altLang="en-US" sz="2800" dirty="0">
                <a:latin typeface="+mj-lt"/>
                <a:ea typeface="a타이틀고딕1" panose="02020600000000000000" pitchFamily="18" charset="-127"/>
              </a:rPr>
              <a:t>팀 소개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68C67F-746C-418A-981C-3474F1032013}"/>
              </a:ext>
            </a:extLst>
          </p:cNvPr>
          <p:cNvSpPr txBox="1"/>
          <p:nvPr/>
        </p:nvSpPr>
        <p:spPr>
          <a:xfrm>
            <a:off x="5879976" y="2492896"/>
            <a:ext cx="165618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u="sng" dirty="0">
                <a:latin typeface="+mj-lt"/>
                <a:ea typeface="a타이틀고딕1" panose="02020600000000000000" pitchFamily="18" charset="-127"/>
              </a:rPr>
              <a:t>02</a:t>
            </a:r>
          </a:p>
          <a:p>
            <a:endParaRPr lang="en-US" altLang="ko-KR" sz="2800" dirty="0">
              <a:latin typeface="+mj-lt"/>
              <a:ea typeface="a타이틀고딕1" panose="02020600000000000000" pitchFamily="18" charset="-127"/>
            </a:endParaRPr>
          </a:p>
          <a:p>
            <a:r>
              <a:rPr lang="ko-KR" altLang="en-US" sz="2800" dirty="0">
                <a:latin typeface="+mj-lt"/>
                <a:ea typeface="a타이틀고딕1" panose="02020600000000000000" pitchFamily="18" charset="-127"/>
              </a:rPr>
              <a:t>사업배경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B1A6EB-D7E9-44F6-A87A-10CF52E9CF85}"/>
              </a:ext>
            </a:extLst>
          </p:cNvPr>
          <p:cNvSpPr txBox="1"/>
          <p:nvPr/>
        </p:nvSpPr>
        <p:spPr>
          <a:xfrm>
            <a:off x="7572164" y="2492895"/>
            <a:ext cx="165618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u="sng" dirty="0">
                <a:latin typeface="+mj-lt"/>
                <a:ea typeface="a타이틀고딕1" panose="02020600000000000000" pitchFamily="18" charset="-127"/>
              </a:rPr>
              <a:t>03</a:t>
            </a:r>
          </a:p>
          <a:p>
            <a:endParaRPr lang="en-US" altLang="ko-KR" sz="2800" dirty="0">
              <a:latin typeface="+mj-lt"/>
              <a:ea typeface="a타이틀고딕1" panose="02020600000000000000" pitchFamily="18" charset="-127"/>
            </a:endParaRPr>
          </a:p>
          <a:p>
            <a:r>
              <a:rPr lang="ko-KR" altLang="en-US" sz="2800" dirty="0">
                <a:latin typeface="+mj-lt"/>
                <a:ea typeface="a타이틀고딕1" panose="02020600000000000000" pitchFamily="18" charset="-127"/>
              </a:rPr>
              <a:t>개발 동기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745B92-0790-4535-A2ED-F5D13674D447}"/>
              </a:ext>
            </a:extLst>
          </p:cNvPr>
          <p:cNvSpPr txBox="1"/>
          <p:nvPr/>
        </p:nvSpPr>
        <p:spPr>
          <a:xfrm>
            <a:off x="9264352" y="2492896"/>
            <a:ext cx="165618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u="sng" dirty="0">
                <a:latin typeface="+mj-lt"/>
                <a:ea typeface="a타이틀고딕1" panose="02020600000000000000" pitchFamily="18" charset="-127"/>
              </a:rPr>
              <a:t>04</a:t>
            </a:r>
          </a:p>
          <a:p>
            <a:endParaRPr lang="en-US" altLang="ko-KR" sz="2800" dirty="0">
              <a:latin typeface="+mj-lt"/>
              <a:ea typeface="a타이틀고딕1" panose="02020600000000000000" pitchFamily="18" charset="-127"/>
            </a:endParaRPr>
          </a:p>
          <a:p>
            <a:r>
              <a:rPr lang="ko-KR" altLang="en-US" sz="2800" dirty="0" err="1">
                <a:latin typeface="+mj-lt"/>
                <a:ea typeface="a타이틀고딕1" panose="02020600000000000000" pitchFamily="18" charset="-127"/>
              </a:rPr>
              <a:t>기술성</a:t>
            </a:r>
            <a:endParaRPr lang="ko-KR" altLang="en-US" sz="2800" dirty="0">
              <a:latin typeface="+mj-lt"/>
              <a:ea typeface="a타이틀고딕1" panose="02020600000000000000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A1EFA04-3297-458C-946C-477299B3D283}"/>
              </a:ext>
            </a:extLst>
          </p:cNvPr>
          <p:cNvSpPr txBox="1"/>
          <p:nvPr/>
        </p:nvSpPr>
        <p:spPr>
          <a:xfrm>
            <a:off x="4151784" y="4581128"/>
            <a:ext cx="165618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u="sng" dirty="0">
                <a:latin typeface="+mj-lt"/>
                <a:ea typeface="a타이틀고딕1" panose="02020600000000000000" pitchFamily="18" charset="-127"/>
              </a:rPr>
              <a:t>05</a:t>
            </a:r>
          </a:p>
          <a:p>
            <a:endParaRPr lang="en-US" altLang="ko-KR" sz="2800" dirty="0">
              <a:latin typeface="+mj-lt"/>
              <a:ea typeface="a타이틀고딕1" panose="02020600000000000000" pitchFamily="18" charset="-127"/>
            </a:endParaRPr>
          </a:p>
          <a:p>
            <a:r>
              <a:rPr lang="ko-KR" altLang="en-US" sz="2800" dirty="0">
                <a:latin typeface="+mj-lt"/>
                <a:ea typeface="a타이틀고딕1" panose="02020600000000000000" pitchFamily="18" charset="-127"/>
              </a:rPr>
              <a:t>시장성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918E3A7-E979-47D0-AAEE-C123A0C3D280}"/>
              </a:ext>
            </a:extLst>
          </p:cNvPr>
          <p:cNvSpPr txBox="1"/>
          <p:nvPr/>
        </p:nvSpPr>
        <p:spPr>
          <a:xfrm>
            <a:off x="5879976" y="4581128"/>
            <a:ext cx="223224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u="sng" dirty="0">
                <a:latin typeface="+mj-lt"/>
                <a:ea typeface="a타이틀고딕1" panose="02020600000000000000" pitchFamily="18" charset="-127"/>
              </a:rPr>
              <a:t>06</a:t>
            </a:r>
          </a:p>
          <a:p>
            <a:endParaRPr lang="en-US" altLang="ko-KR" sz="2800" dirty="0">
              <a:latin typeface="+mj-lt"/>
              <a:ea typeface="a타이틀고딕1" panose="02020600000000000000" pitchFamily="18" charset="-127"/>
            </a:endParaRPr>
          </a:p>
          <a:p>
            <a:r>
              <a:rPr lang="ko-KR" altLang="en-US" sz="2800" dirty="0">
                <a:latin typeface="+mj-lt"/>
                <a:ea typeface="a타이틀고딕1" panose="02020600000000000000" pitchFamily="18" charset="-127"/>
              </a:rPr>
              <a:t>수익성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1A2909-202C-4E02-BDD4-FCD37813152C}"/>
              </a:ext>
            </a:extLst>
          </p:cNvPr>
          <p:cNvSpPr txBox="1"/>
          <p:nvPr/>
        </p:nvSpPr>
        <p:spPr>
          <a:xfrm>
            <a:off x="7572164" y="4580421"/>
            <a:ext cx="165618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u="sng" dirty="0">
                <a:latin typeface="+mj-lt"/>
                <a:ea typeface="a타이틀고딕1" panose="02020600000000000000" pitchFamily="18" charset="-127"/>
              </a:rPr>
              <a:t>07</a:t>
            </a:r>
          </a:p>
          <a:p>
            <a:endParaRPr lang="en-US" altLang="ko-KR" sz="2800" dirty="0">
              <a:latin typeface="+mj-lt"/>
              <a:ea typeface="a타이틀고딕1" panose="02020600000000000000" pitchFamily="18" charset="-127"/>
            </a:endParaRPr>
          </a:p>
          <a:p>
            <a:r>
              <a:rPr lang="ko-KR" altLang="en-US" sz="2800" dirty="0">
                <a:latin typeface="+mj-lt"/>
                <a:ea typeface="a타이틀고딕1" panose="02020600000000000000" pitchFamily="18" charset="-127"/>
              </a:rPr>
              <a:t>재무 계획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1A2909-202C-4E02-BDD4-FCD37813152C}"/>
              </a:ext>
            </a:extLst>
          </p:cNvPr>
          <p:cNvSpPr txBox="1"/>
          <p:nvPr/>
        </p:nvSpPr>
        <p:spPr>
          <a:xfrm>
            <a:off x="9336360" y="4581127"/>
            <a:ext cx="165618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u="sng" dirty="0">
                <a:latin typeface="+mj-lt"/>
                <a:ea typeface="a타이틀고딕1" panose="02020600000000000000" pitchFamily="18" charset="-127"/>
              </a:rPr>
              <a:t>08</a:t>
            </a:r>
          </a:p>
          <a:p>
            <a:endParaRPr lang="en-US" altLang="ko-KR" sz="2800" dirty="0">
              <a:latin typeface="+mj-lt"/>
              <a:ea typeface="a타이틀고딕1" panose="02020600000000000000" pitchFamily="18" charset="-127"/>
            </a:endParaRPr>
          </a:p>
          <a:p>
            <a:r>
              <a:rPr lang="ko-KR" altLang="en-US" sz="2800" dirty="0">
                <a:latin typeface="+mj-lt"/>
                <a:ea typeface="a타이틀고딕1" panose="02020600000000000000" pitchFamily="18" charset="-127"/>
              </a:rPr>
              <a:t>향후 계획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9C3AFC-9D4C-44EB-A0A0-A07A5904F786}"/>
              </a:ext>
            </a:extLst>
          </p:cNvPr>
          <p:cNvSpPr txBox="1"/>
          <p:nvPr/>
        </p:nvSpPr>
        <p:spPr>
          <a:xfrm>
            <a:off x="645874" y="544539"/>
            <a:ext cx="31683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j-lt"/>
                <a:ea typeface="a타이틀고딕1" panose="02020600000000000000" pitchFamily="18" charset="-127"/>
              </a:rPr>
              <a:t>SD</a:t>
            </a:r>
          </a:p>
          <a:p>
            <a:r>
              <a:rPr lang="ko-KR" altLang="en-US" sz="4000" dirty="0">
                <a:latin typeface="+mj-lt"/>
                <a:ea typeface="a타이틀고딕2" panose="02020600000000000000" pitchFamily="18" charset="-127"/>
              </a:rPr>
              <a:t>포켓 보디가드</a:t>
            </a:r>
            <a:endParaRPr lang="en-US" altLang="ko-KR" sz="4000" dirty="0">
              <a:latin typeface="+mj-lt"/>
              <a:ea typeface="a타이틀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7240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4578380-7B38-49A7-9504-A1FD9C80FB9C}"/>
              </a:ext>
            </a:extLst>
          </p:cNvPr>
          <p:cNvCxnSpPr>
            <a:cxnSpLocks/>
          </p:cNvCxnSpPr>
          <p:nvPr/>
        </p:nvCxnSpPr>
        <p:spPr>
          <a:xfrm>
            <a:off x="3215680" y="1268760"/>
            <a:ext cx="897632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3CCE4558-1375-4698-BF17-85AD0A6462B5}"/>
              </a:ext>
            </a:extLst>
          </p:cNvPr>
          <p:cNvSpPr/>
          <p:nvPr/>
        </p:nvSpPr>
        <p:spPr>
          <a:xfrm>
            <a:off x="0" y="6669360"/>
            <a:ext cx="12192000" cy="18864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DF61EC7-0301-4AFF-B38F-F6921537517D}"/>
              </a:ext>
            </a:extLst>
          </p:cNvPr>
          <p:cNvGrpSpPr/>
          <p:nvPr/>
        </p:nvGrpSpPr>
        <p:grpSpPr>
          <a:xfrm>
            <a:off x="-19744" y="2704"/>
            <a:ext cx="4171528" cy="1340768"/>
            <a:chOff x="0" y="0"/>
            <a:chExt cx="4583832" cy="1268760"/>
          </a:xfrm>
          <a:solidFill>
            <a:schemeClr val="tx2"/>
          </a:solidFill>
        </p:grpSpPr>
        <p:sp>
          <p:nvSpPr>
            <p:cNvPr id="5" name="순서도: 처리 4">
              <a:extLst>
                <a:ext uri="{FF2B5EF4-FFF2-40B4-BE49-F238E27FC236}">
                  <a16:creationId xmlns:a16="http://schemas.microsoft.com/office/drawing/2014/main" id="{60F711E8-A38B-459D-B812-2AF34F91E0C4}"/>
                </a:ext>
              </a:extLst>
            </p:cNvPr>
            <p:cNvSpPr/>
            <p:nvPr/>
          </p:nvSpPr>
          <p:spPr>
            <a:xfrm>
              <a:off x="0" y="0"/>
              <a:ext cx="4223792" cy="1268760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696BFA7F-707A-4C0C-9EAD-B0036C181D58}"/>
                </a:ext>
              </a:extLst>
            </p:cNvPr>
            <p:cNvSpPr/>
            <p:nvPr/>
          </p:nvSpPr>
          <p:spPr>
            <a:xfrm>
              <a:off x="4223792" y="0"/>
              <a:ext cx="360040" cy="126876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DD5ECE6-5B4F-4169-B756-657C87BBEE0A}"/>
              </a:ext>
            </a:extLst>
          </p:cNvPr>
          <p:cNvSpPr txBox="1"/>
          <p:nvPr/>
        </p:nvSpPr>
        <p:spPr>
          <a:xfrm>
            <a:off x="315616" y="191344"/>
            <a:ext cx="59766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07  </a:t>
            </a:r>
            <a:r>
              <a:rPr lang="ko-KR" altLang="en-US" sz="3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재무계획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B5DF9C5-B5B6-4258-B0DA-7678A5160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20</a:t>
            </a:fld>
            <a:endParaRPr lang="ko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07BB4A6-36D2-4637-A059-0DC3BAA94C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948026"/>
              </p:ext>
            </p:extLst>
          </p:nvPr>
        </p:nvGraphicFramePr>
        <p:xfrm>
          <a:off x="623392" y="3216287"/>
          <a:ext cx="4880628" cy="2732991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813438">
                  <a:extLst>
                    <a:ext uri="{9D8B030D-6E8A-4147-A177-3AD203B41FA5}">
                      <a16:colId xmlns:a16="http://schemas.microsoft.com/office/drawing/2014/main" val="2396449682"/>
                    </a:ext>
                  </a:extLst>
                </a:gridCol>
                <a:gridCol w="770738">
                  <a:extLst>
                    <a:ext uri="{9D8B030D-6E8A-4147-A177-3AD203B41FA5}">
                      <a16:colId xmlns:a16="http://schemas.microsoft.com/office/drawing/2014/main" val="1934600918"/>
                    </a:ext>
                  </a:extLst>
                </a:gridCol>
                <a:gridCol w="856138">
                  <a:extLst>
                    <a:ext uri="{9D8B030D-6E8A-4147-A177-3AD203B41FA5}">
                      <a16:colId xmlns:a16="http://schemas.microsoft.com/office/drawing/2014/main" val="2224439386"/>
                    </a:ext>
                  </a:extLst>
                </a:gridCol>
                <a:gridCol w="813438">
                  <a:extLst>
                    <a:ext uri="{9D8B030D-6E8A-4147-A177-3AD203B41FA5}">
                      <a16:colId xmlns:a16="http://schemas.microsoft.com/office/drawing/2014/main" val="247716228"/>
                    </a:ext>
                  </a:extLst>
                </a:gridCol>
                <a:gridCol w="813438">
                  <a:extLst>
                    <a:ext uri="{9D8B030D-6E8A-4147-A177-3AD203B41FA5}">
                      <a16:colId xmlns:a16="http://schemas.microsoft.com/office/drawing/2014/main" val="405380163"/>
                    </a:ext>
                  </a:extLst>
                </a:gridCol>
                <a:gridCol w="813438">
                  <a:extLst>
                    <a:ext uri="{9D8B030D-6E8A-4147-A177-3AD203B41FA5}">
                      <a16:colId xmlns:a16="http://schemas.microsoft.com/office/drawing/2014/main" val="3043703675"/>
                    </a:ext>
                  </a:extLst>
                </a:gridCol>
              </a:tblGrid>
              <a:tr h="361065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>
                          <a:effectLst/>
                        </a:rPr>
                        <a:t>고정비</a:t>
                      </a:r>
                      <a:endParaRPr lang="ko-KR" altLang="en-US" sz="1000" b="1" kern="100" spc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effectLst/>
                        </a:rPr>
                        <a:t>변동비 단위 </a:t>
                      </a:r>
                      <a:r>
                        <a:rPr lang="en-US" altLang="ko-KR" sz="1050" kern="100" spc="0" dirty="0">
                          <a:effectLst/>
                        </a:rPr>
                        <a:t>: </a:t>
                      </a:r>
                      <a:r>
                        <a:rPr lang="ko-KR" altLang="en-US" sz="1050" kern="100" spc="0" dirty="0">
                          <a:effectLst/>
                        </a:rPr>
                        <a:t>천원</a:t>
                      </a:r>
                      <a:endParaRPr lang="ko-KR" altLang="en-US" sz="1050" b="1" kern="100" spc="0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673490"/>
                  </a:ext>
                </a:extLst>
              </a:tr>
              <a:tr h="36106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종류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수량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>
                          <a:effectLst/>
                        </a:rPr>
                        <a:t>가격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종류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수량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가격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981758"/>
                  </a:ext>
                </a:extLst>
              </a:tr>
              <a:tr h="576834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건물 임대비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 dirty="0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 dirty="0">
                          <a:solidFill>
                            <a:srgbClr val="000000"/>
                          </a:solidFill>
                          <a:effectLst/>
                        </a:rPr>
                        <a:t>600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 err="1">
                          <a:effectLst/>
                        </a:rPr>
                        <a:t>마케팅비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 dirty="0">
                          <a:solidFill>
                            <a:srgbClr val="000000"/>
                          </a:solidFill>
                          <a:effectLst/>
                        </a:rPr>
                        <a:t>2,000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6441613"/>
                  </a:ext>
                </a:extLst>
              </a:tr>
              <a:tr h="536481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서버 임대료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 dirty="0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700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외주 가공비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 dirty="0">
                          <a:solidFill>
                            <a:srgbClr val="000000"/>
                          </a:solidFill>
                          <a:effectLst/>
                        </a:rPr>
                        <a:t>1,300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210680"/>
                  </a:ext>
                </a:extLst>
              </a:tr>
              <a:tr h="536481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공과금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>
                          <a:effectLst/>
                        </a:rPr>
                        <a:t>12</a:t>
                      </a:r>
                      <a:endParaRPr 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800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3240120"/>
                  </a:ext>
                </a:extLst>
              </a:tr>
              <a:tr h="361065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총 가격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 dirty="0">
                          <a:solidFill>
                            <a:srgbClr val="000000"/>
                          </a:solidFill>
                          <a:effectLst/>
                        </a:rPr>
                        <a:t>2100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총 가격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 dirty="0">
                          <a:effectLst/>
                        </a:rPr>
                        <a:t>5400</a:t>
                      </a:r>
                      <a:endParaRPr 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303455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859CEDB-70BF-4BD8-B2AC-EC448877B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8389838"/>
              </p:ext>
            </p:extLst>
          </p:nvPr>
        </p:nvGraphicFramePr>
        <p:xfrm>
          <a:off x="6240016" y="3223144"/>
          <a:ext cx="5688630" cy="2838398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1896210">
                  <a:extLst>
                    <a:ext uri="{9D8B030D-6E8A-4147-A177-3AD203B41FA5}">
                      <a16:colId xmlns:a16="http://schemas.microsoft.com/office/drawing/2014/main" val="2626024126"/>
                    </a:ext>
                  </a:extLst>
                </a:gridCol>
                <a:gridCol w="948105">
                  <a:extLst>
                    <a:ext uri="{9D8B030D-6E8A-4147-A177-3AD203B41FA5}">
                      <a16:colId xmlns:a16="http://schemas.microsoft.com/office/drawing/2014/main" val="452972855"/>
                    </a:ext>
                  </a:extLst>
                </a:gridCol>
                <a:gridCol w="948105">
                  <a:extLst>
                    <a:ext uri="{9D8B030D-6E8A-4147-A177-3AD203B41FA5}">
                      <a16:colId xmlns:a16="http://schemas.microsoft.com/office/drawing/2014/main" val="1972474163"/>
                    </a:ext>
                  </a:extLst>
                </a:gridCol>
                <a:gridCol w="948105">
                  <a:extLst>
                    <a:ext uri="{9D8B030D-6E8A-4147-A177-3AD203B41FA5}">
                      <a16:colId xmlns:a16="http://schemas.microsoft.com/office/drawing/2014/main" val="2879930440"/>
                    </a:ext>
                  </a:extLst>
                </a:gridCol>
                <a:gridCol w="948105">
                  <a:extLst>
                    <a:ext uri="{9D8B030D-6E8A-4147-A177-3AD203B41FA5}">
                      <a16:colId xmlns:a16="http://schemas.microsoft.com/office/drawing/2014/main" val="3984625527"/>
                    </a:ext>
                  </a:extLst>
                </a:gridCol>
              </a:tblGrid>
              <a:tr h="256278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>
                          <a:effectLst/>
                        </a:rPr>
                        <a:t>소요자금 </a:t>
                      </a:r>
                      <a:endParaRPr lang="ko-KR" altLang="en-US" sz="1000" b="1" kern="100" spc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effectLst/>
                        </a:rPr>
                        <a:t>조달 계획 단위 </a:t>
                      </a:r>
                      <a:r>
                        <a:rPr lang="en-US" altLang="ko-KR" sz="1050" kern="100" spc="0" dirty="0">
                          <a:effectLst/>
                        </a:rPr>
                        <a:t>: </a:t>
                      </a:r>
                      <a:r>
                        <a:rPr lang="ko-KR" altLang="en-US" sz="1050" kern="100" spc="0" dirty="0">
                          <a:effectLst/>
                        </a:rPr>
                        <a:t>천원</a:t>
                      </a:r>
                      <a:endParaRPr lang="ko-KR" altLang="en-US" sz="1050" b="1" kern="100" spc="0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759669"/>
                  </a:ext>
                </a:extLst>
              </a:tr>
              <a:tr h="2562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내용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금액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>
                          <a:effectLst/>
                        </a:rPr>
                        <a:t>조달방법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>
                          <a:effectLst/>
                        </a:rPr>
                        <a:t>내용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금액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5953394"/>
                  </a:ext>
                </a:extLst>
              </a:tr>
              <a:tr h="4015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건물 임대비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 dirty="0">
                          <a:effectLst/>
                        </a:rPr>
                        <a:t>600</a:t>
                      </a:r>
                      <a:endParaRPr 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강원도 예비 청년창업자 육성사업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10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4,000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6068220"/>
                  </a:ext>
                </a:extLst>
              </a:tr>
              <a:tr h="4780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서버 임대료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effectLst/>
                        </a:rPr>
                        <a:t>700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 err="1">
                          <a:effectLst/>
                        </a:rPr>
                        <a:t>와디즈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 err="1">
                          <a:effectLst/>
                        </a:rPr>
                        <a:t>크라우드</a:t>
                      </a:r>
                      <a:r>
                        <a:rPr lang="ko-KR" altLang="en-US" sz="1000" kern="100" spc="0" dirty="0">
                          <a:effectLst/>
                        </a:rPr>
                        <a:t> </a:t>
                      </a:r>
                      <a:r>
                        <a:rPr lang="ko-KR" altLang="en-US" sz="1000" kern="100" spc="0" dirty="0" err="1">
                          <a:effectLst/>
                        </a:rPr>
                        <a:t>펀딩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 dirty="0">
                          <a:effectLst/>
                        </a:rPr>
                        <a:t>1,500</a:t>
                      </a:r>
                      <a:endParaRPr 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8777932"/>
                  </a:ext>
                </a:extLst>
              </a:tr>
              <a:tr h="34343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공과금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effectLst/>
                        </a:rPr>
                        <a:t>800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8685653"/>
                  </a:ext>
                </a:extLst>
              </a:tr>
              <a:tr h="4780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마케팅비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 dirty="0">
                          <a:effectLst/>
                        </a:rPr>
                        <a:t>2,000</a:t>
                      </a:r>
                      <a:endParaRPr 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1485465"/>
                  </a:ext>
                </a:extLst>
              </a:tr>
              <a:tr h="3227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외주 생산비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 dirty="0">
                          <a:effectLst/>
                        </a:rPr>
                        <a:t>1,300</a:t>
                      </a:r>
                      <a:endParaRPr 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2157960"/>
                  </a:ext>
                </a:extLst>
              </a:tr>
              <a:tr h="2562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합계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 dirty="0">
                          <a:effectLst/>
                        </a:rPr>
                        <a:t>5400</a:t>
                      </a:r>
                      <a:endParaRPr 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5500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9605612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0A566A8-4B14-4DB2-A894-01D22E5B60FA}"/>
              </a:ext>
            </a:extLst>
          </p:cNvPr>
          <p:cNvSpPr txBox="1"/>
          <p:nvPr/>
        </p:nvSpPr>
        <p:spPr>
          <a:xfrm>
            <a:off x="1847528" y="2132856"/>
            <a:ext cx="1656184" cy="400110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</a:t>
            </a:r>
            <a:r>
              <a:rPr lang="ko-KR" altLang="en-US" sz="20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년 자금 소요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A3732F-4C32-40DF-879E-29386F7182C4}"/>
              </a:ext>
            </a:extLst>
          </p:cNvPr>
          <p:cNvSpPr txBox="1"/>
          <p:nvPr/>
        </p:nvSpPr>
        <p:spPr>
          <a:xfrm>
            <a:off x="8256240" y="2132856"/>
            <a:ext cx="1728192" cy="400110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</a:t>
            </a:r>
            <a:r>
              <a:rPr lang="ko-KR" altLang="en-US" sz="20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년 자금 조달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F9A3456-269D-46FB-8996-8077A7ED04DB}"/>
              </a:ext>
            </a:extLst>
          </p:cNvPr>
          <p:cNvCxnSpPr>
            <a:cxnSpLocks/>
          </p:cNvCxnSpPr>
          <p:nvPr/>
        </p:nvCxnSpPr>
        <p:spPr>
          <a:xfrm>
            <a:off x="5951984" y="1268760"/>
            <a:ext cx="0" cy="558924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992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4578380-7B38-49A7-9504-A1FD9C80FB9C}"/>
              </a:ext>
            </a:extLst>
          </p:cNvPr>
          <p:cNvCxnSpPr>
            <a:cxnSpLocks/>
          </p:cNvCxnSpPr>
          <p:nvPr/>
        </p:nvCxnSpPr>
        <p:spPr>
          <a:xfrm>
            <a:off x="3215680" y="1268760"/>
            <a:ext cx="897632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3CCE4558-1375-4698-BF17-85AD0A6462B5}"/>
              </a:ext>
            </a:extLst>
          </p:cNvPr>
          <p:cNvSpPr/>
          <p:nvPr/>
        </p:nvSpPr>
        <p:spPr>
          <a:xfrm>
            <a:off x="0" y="6669360"/>
            <a:ext cx="12192000" cy="18864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DF61EC7-0301-4AFF-B38F-F6921537517D}"/>
              </a:ext>
            </a:extLst>
          </p:cNvPr>
          <p:cNvGrpSpPr/>
          <p:nvPr/>
        </p:nvGrpSpPr>
        <p:grpSpPr>
          <a:xfrm>
            <a:off x="-19744" y="2704"/>
            <a:ext cx="5899720" cy="1340768"/>
            <a:chOff x="0" y="0"/>
            <a:chExt cx="4583832" cy="1268760"/>
          </a:xfrm>
          <a:solidFill>
            <a:schemeClr val="tx2"/>
          </a:solidFill>
        </p:grpSpPr>
        <p:sp>
          <p:nvSpPr>
            <p:cNvPr id="5" name="순서도: 처리 4">
              <a:extLst>
                <a:ext uri="{FF2B5EF4-FFF2-40B4-BE49-F238E27FC236}">
                  <a16:creationId xmlns:a16="http://schemas.microsoft.com/office/drawing/2014/main" id="{60F711E8-A38B-459D-B812-2AF34F91E0C4}"/>
                </a:ext>
              </a:extLst>
            </p:cNvPr>
            <p:cNvSpPr/>
            <p:nvPr/>
          </p:nvSpPr>
          <p:spPr>
            <a:xfrm>
              <a:off x="0" y="0"/>
              <a:ext cx="4223792" cy="1268760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696BFA7F-707A-4C0C-9EAD-B0036C181D58}"/>
                </a:ext>
              </a:extLst>
            </p:cNvPr>
            <p:cNvSpPr/>
            <p:nvPr/>
          </p:nvSpPr>
          <p:spPr>
            <a:xfrm>
              <a:off x="4223792" y="0"/>
              <a:ext cx="360040" cy="126876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DD5ECE6-5B4F-4169-B756-657C87BBEE0A}"/>
              </a:ext>
            </a:extLst>
          </p:cNvPr>
          <p:cNvSpPr txBox="1"/>
          <p:nvPr/>
        </p:nvSpPr>
        <p:spPr>
          <a:xfrm>
            <a:off x="315616" y="191344"/>
            <a:ext cx="59766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07  </a:t>
            </a:r>
            <a:r>
              <a:rPr lang="ko-KR" altLang="en-US" sz="3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재무계획 </a:t>
            </a:r>
            <a:r>
              <a:rPr lang="en-US" altLang="ko-KR" sz="3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추진 일정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670014A-43CB-46F8-9191-120ABBA98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21</a:t>
            </a:fld>
            <a:endParaRPr lang="ko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4CDCD42-B0D8-4468-AC1A-04F1B666CC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92025"/>
              </p:ext>
            </p:extLst>
          </p:nvPr>
        </p:nvGraphicFramePr>
        <p:xfrm>
          <a:off x="1279235" y="1340768"/>
          <a:ext cx="9633529" cy="5263372"/>
        </p:xfrm>
        <a:graphic>
          <a:graphicData uri="http://schemas.openxmlformats.org/drawingml/2006/table">
            <a:tbl>
              <a:tblPr firstRow="1" bandRow="1"/>
              <a:tblGrid>
                <a:gridCol w="872271">
                  <a:extLst>
                    <a:ext uri="{9D8B030D-6E8A-4147-A177-3AD203B41FA5}">
                      <a16:colId xmlns:a16="http://schemas.microsoft.com/office/drawing/2014/main" val="1151304484"/>
                    </a:ext>
                  </a:extLst>
                </a:gridCol>
                <a:gridCol w="1362022">
                  <a:extLst>
                    <a:ext uri="{9D8B030D-6E8A-4147-A177-3AD203B41FA5}">
                      <a16:colId xmlns:a16="http://schemas.microsoft.com/office/drawing/2014/main" val="727530817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4092934163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820441928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3543323099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3250703102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1551813340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2427996834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2667377058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3609851444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728116999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2805702734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1450007820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2895012998"/>
                    </a:ext>
                  </a:extLst>
                </a:gridCol>
              </a:tblGrid>
              <a:tr h="12439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254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254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8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2019</a:t>
                      </a:r>
                      <a:endParaRPr lang="ko-KR" altLang="en-US" sz="18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254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800" b="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2020</a:t>
                      </a:r>
                      <a:endParaRPr lang="ko-KR" altLang="en-US" sz="1800" b="0" dirty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254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899560"/>
                  </a:ext>
                </a:extLst>
              </a:tr>
              <a:tr h="26841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254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254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Q1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254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Q2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254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M7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254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M8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254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M9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254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M10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254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M11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254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M12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254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Q1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254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Q2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254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Q3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254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Q4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254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363855"/>
                  </a:ext>
                </a:extLst>
              </a:tr>
              <a:tr h="268415">
                <a:tc rowSpan="4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en-US" altLang="ko-KR" sz="1400" b="0" dirty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algn="ctr" latinLnBrk="1"/>
                      <a:endParaRPr lang="en-US" altLang="ko-KR" sz="1400" b="0" dirty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개발</a:t>
                      </a:r>
                      <a:endParaRPr lang="en-US" altLang="ko-KR" sz="1400" b="0" dirty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하드웨어</a:t>
                      </a: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652141"/>
                  </a:ext>
                </a:extLst>
              </a:tr>
              <a:tr h="26841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앱 개발</a:t>
                      </a: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315285"/>
                  </a:ext>
                </a:extLst>
              </a:tr>
              <a:tr h="26841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웹 개발</a:t>
                      </a: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886636"/>
                  </a:ext>
                </a:extLst>
              </a:tr>
              <a:tr h="26841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양산화</a:t>
                      </a: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208343"/>
                  </a:ext>
                </a:extLst>
              </a:tr>
              <a:tr h="42295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b="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기획</a:t>
                      </a: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시장조사</a:t>
                      </a: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en-US" altLang="ko-KR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endParaRPr lang="en-US" altLang="ko-KR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584949"/>
                  </a:ext>
                </a:extLst>
              </a:tr>
              <a:tr h="268415">
                <a:tc rowSpan="4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마케팅</a:t>
                      </a: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1</a:t>
                      </a:r>
                      <a:r>
                        <a:rPr lang="ko-KR" altLang="en-US" sz="12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차 판촉</a:t>
                      </a: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786291"/>
                  </a:ext>
                </a:extLst>
              </a:tr>
              <a:tr h="26841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커뮤니티조사</a:t>
                      </a: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007877"/>
                  </a:ext>
                </a:extLst>
              </a:tr>
              <a:tr h="268415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앱 광고</a:t>
                      </a:r>
                      <a:r>
                        <a:rPr lang="en-US" altLang="ko-KR" sz="12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개제</a:t>
                      </a: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7579"/>
                  </a:ext>
                </a:extLst>
              </a:tr>
              <a:tr h="268415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2</a:t>
                      </a:r>
                      <a:r>
                        <a:rPr lang="ko-KR" altLang="en-US" sz="12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차 판촉</a:t>
                      </a: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81933"/>
                  </a:ext>
                </a:extLst>
              </a:tr>
              <a:tr h="268415">
                <a:tc row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en-US" altLang="ko-KR" sz="1400" b="0" dirty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algn="ctr" latinLnBrk="1"/>
                      <a:endParaRPr lang="en-US" altLang="ko-KR" sz="1400" b="0" dirty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자금조달</a:t>
                      </a: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 err="1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크라운드</a:t>
                      </a:r>
                      <a:r>
                        <a:rPr lang="ko-KR" altLang="en-US" sz="12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 </a:t>
                      </a:r>
                      <a:r>
                        <a:rPr lang="ko-KR" altLang="en-US" sz="1200" dirty="0" err="1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펀딩</a:t>
                      </a:r>
                      <a:endParaRPr lang="ko-KR" altLang="en-US" sz="1200" dirty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722122"/>
                  </a:ext>
                </a:extLst>
              </a:tr>
              <a:tr h="439225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err="1"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상생서포터즈</a:t>
                      </a:r>
                      <a:r>
                        <a:rPr lang="ko-KR" altLang="en-US" sz="1200" kern="1200" dirty="0"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 청년</a:t>
                      </a:r>
                      <a:r>
                        <a:rPr lang="en-US" altLang="ko-KR" sz="1200" kern="1200" dirty="0"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·</a:t>
                      </a:r>
                      <a:r>
                        <a:rPr lang="ko-KR" altLang="en-US" sz="1200" kern="1200" dirty="0"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창업 프로그램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effectLst/>
                        <a:latin typeface="a타이틀고딕1" panose="02020600000000000000" pitchFamily="18" charset="-127"/>
                        <a:ea typeface="a타이틀고딕1" panose="02020600000000000000" pitchFamily="18" charset="-127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275718"/>
                  </a:ext>
                </a:extLst>
              </a:tr>
              <a:tr h="439225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기술혁신형 창업기업 지원사업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effectLst/>
                        <a:latin typeface="a타이틀고딕1" panose="02020600000000000000" pitchFamily="18" charset="-127"/>
                        <a:ea typeface="a타이틀고딕1" panose="02020600000000000000" pitchFamily="18" charset="-127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52922"/>
                  </a:ext>
                </a:extLst>
              </a:tr>
              <a:tr h="268415">
                <a:tc row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en-US" altLang="ko-KR" sz="1400" b="0" dirty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영업</a:t>
                      </a: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회사 설립</a:t>
                      </a: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330018"/>
                  </a:ext>
                </a:extLst>
              </a:tr>
              <a:tr h="268415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시제품</a:t>
                      </a:r>
                      <a:r>
                        <a:rPr lang="en-US" altLang="ko-KR" sz="12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출시</a:t>
                      </a: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333053"/>
                  </a:ext>
                </a:extLst>
              </a:tr>
              <a:tr h="26841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소셜 마켓 입점</a:t>
                      </a: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116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70335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4578380-7B38-49A7-9504-A1FD9C80FB9C}"/>
              </a:ext>
            </a:extLst>
          </p:cNvPr>
          <p:cNvCxnSpPr>
            <a:cxnSpLocks/>
          </p:cNvCxnSpPr>
          <p:nvPr/>
        </p:nvCxnSpPr>
        <p:spPr>
          <a:xfrm>
            <a:off x="3215680" y="1268760"/>
            <a:ext cx="897632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3CCE4558-1375-4698-BF17-85AD0A6462B5}"/>
              </a:ext>
            </a:extLst>
          </p:cNvPr>
          <p:cNvSpPr/>
          <p:nvPr/>
        </p:nvSpPr>
        <p:spPr>
          <a:xfrm>
            <a:off x="0" y="6669360"/>
            <a:ext cx="12192000" cy="18864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DF61EC7-0301-4AFF-B38F-F6921537517D}"/>
              </a:ext>
            </a:extLst>
          </p:cNvPr>
          <p:cNvGrpSpPr/>
          <p:nvPr/>
        </p:nvGrpSpPr>
        <p:grpSpPr>
          <a:xfrm>
            <a:off x="-19745" y="2704"/>
            <a:ext cx="4326273" cy="1340768"/>
            <a:chOff x="0" y="0"/>
            <a:chExt cx="4583832" cy="1268760"/>
          </a:xfrm>
          <a:solidFill>
            <a:schemeClr val="tx2"/>
          </a:solidFill>
        </p:grpSpPr>
        <p:sp>
          <p:nvSpPr>
            <p:cNvPr id="5" name="순서도: 처리 4">
              <a:extLst>
                <a:ext uri="{FF2B5EF4-FFF2-40B4-BE49-F238E27FC236}">
                  <a16:creationId xmlns:a16="http://schemas.microsoft.com/office/drawing/2014/main" id="{60F711E8-A38B-459D-B812-2AF34F91E0C4}"/>
                </a:ext>
              </a:extLst>
            </p:cNvPr>
            <p:cNvSpPr/>
            <p:nvPr/>
          </p:nvSpPr>
          <p:spPr>
            <a:xfrm>
              <a:off x="0" y="0"/>
              <a:ext cx="4223792" cy="1268760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696BFA7F-707A-4C0C-9EAD-B0036C181D58}"/>
                </a:ext>
              </a:extLst>
            </p:cNvPr>
            <p:cNvSpPr/>
            <p:nvPr/>
          </p:nvSpPr>
          <p:spPr>
            <a:xfrm>
              <a:off x="4223792" y="0"/>
              <a:ext cx="360040" cy="126876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DD5ECE6-5B4F-4169-B756-657C87BBEE0A}"/>
              </a:ext>
            </a:extLst>
          </p:cNvPr>
          <p:cNvSpPr txBox="1"/>
          <p:nvPr/>
        </p:nvSpPr>
        <p:spPr>
          <a:xfrm>
            <a:off x="315616" y="191344"/>
            <a:ext cx="59766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08  </a:t>
            </a:r>
            <a:r>
              <a:rPr lang="ko-KR" altLang="en-US" sz="3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향후 계획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EAE88A3-A2D4-4865-A31F-A29F4A980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13ECED-49B5-47E7-95A7-4E9398A1F46F}"/>
              </a:ext>
            </a:extLst>
          </p:cNvPr>
          <p:cNvSpPr txBox="1"/>
          <p:nvPr/>
        </p:nvSpPr>
        <p:spPr>
          <a:xfrm>
            <a:off x="767408" y="2708920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ighlight>
                  <a:srgbClr val="FFFF00"/>
                </a:highlight>
                <a:latin typeface="a타이틀고딕1" panose="02020600000000000000" pitchFamily="18" charset="-127"/>
                <a:ea typeface="a타이틀고딕1" panose="02020600000000000000" pitchFamily="18" charset="-127"/>
              </a:rPr>
              <a:t>IOS </a:t>
            </a:r>
            <a:r>
              <a:rPr lang="ko-KR" altLang="en-US" sz="2400" dirty="0">
                <a:highlight>
                  <a:srgbClr val="FFFF00"/>
                </a:highlight>
                <a:latin typeface="a타이틀고딕1" panose="02020600000000000000" pitchFamily="18" charset="-127"/>
                <a:ea typeface="a타이틀고딕1" panose="02020600000000000000" pitchFamily="18" charset="-127"/>
              </a:rPr>
              <a:t>도 가능하게 </a:t>
            </a:r>
            <a:r>
              <a:rPr lang="en-US" altLang="ko-KR" sz="2400" dirty="0">
                <a:highlight>
                  <a:srgbClr val="FFFF00"/>
                </a:highlight>
                <a:latin typeface="a타이틀고딕1" panose="02020600000000000000" pitchFamily="18" charset="-127"/>
                <a:ea typeface="a타이틀고딕1" panose="02020600000000000000" pitchFamily="18" charset="-127"/>
              </a:rPr>
              <a:t>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961EB3-8E44-463A-B215-26E472B16B7C}"/>
              </a:ext>
            </a:extLst>
          </p:cNvPr>
          <p:cNvSpPr txBox="1"/>
          <p:nvPr/>
        </p:nvSpPr>
        <p:spPr>
          <a:xfrm>
            <a:off x="623392" y="3573016"/>
            <a:ext cx="28803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2020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년에는 안드로이드에서 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IOS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까지 확장하여 애플 이용자까지 확산시킬 예정</a:t>
            </a:r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dirty="0" err="1">
                <a:highlight>
                  <a:srgbClr val="FFFF00"/>
                </a:highlight>
                <a:latin typeface="a타이틀고딕1" panose="02020600000000000000" pitchFamily="18" charset="-127"/>
                <a:ea typeface="a타이틀고딕1" panose="02020600000000000000" pitchFamily="18" charset="-127"/>
              </a:rPr>
              <a:t>스마트워치</a:t>
            </a:r>
            <a:r>
              <a:rPr lang="ko-KR" altLang="en-US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에도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연동되게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!</a:t>
            </a:r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D78AF8F-0E65-4F16-B5D2-BA8FC0614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840" y="1844824"/>
            <a:ext cx="2736304" cy="391583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B504796-B4E2-46BC-ADB8-3C5EC4D65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8248" y="1844824"/>
            <a:ext cx="2736304" cy="396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70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1026CEDB-DC55-480A-A57C-9AFAE8D4C03B}"/>
              </a:ext>
            </a:extLst>
          </p:cNvPr>
          <p:cNvGrpSpPr/>
          <p:nvPr/>
        </p:nvGrpSpPr>
        <p:grpSpPr>
          <a:xfrm>
            <a:off x="0" y="0"/>
            <a:ext cx="6528048" cy="1340768"/>
            <a:chOff x="0" y="0"/>
            <a:chExt cx="4583832" cy="1268760"/>
          </a:xfrm>
          <a:solidFill>
            <a:schemeClr val="tx2"/>
          </a:solidFill>
        </p:grpSpPr>
        <p:sp>
          <p:nvSpPr>
            <p:cNvPr id="13" name="순서도: 처리 12">
              <a:extLst>
                <a:ext uri="{FF2B5EF4-FFF2-40B4-BE49-F238E27FC236}">
                  <a16:creationId xmlns:a16="http://schemas.microsoft.com/office/drawing/2014/main" id="{D683D644-D2C5-4FD3-95BA-3143B08BAB60}"/>
                </a:ext>
              </a:extLst>
            </p:cNvPr>
            <p:cNvSpPr/>
            <p:nvPr/>
          </p:nvSpPr>
          <p:spPr>
            <a:xfrm>
              <a:off x="0" y="0"/>
              <a:ext cx="4223792" cy="1268760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AF705710-104A-45FF-8076-59CFE7E43141}"/>
                </a:ext>
              </a:extLst>
            </p:cNvPr>
            <p:cNvSpPr/>
            <p:nvPr/>
          </p:nvSpPr>
          <p:spPr>
            <a:xfrm>
              <a:off x="4223792" y="0"/>
              <a:ext cx="360040" cy="126876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3ABC694-9E1A-4B5C-8E4E-8CC791D7C11E}"/>
              </a:ext>
            </a:extLst>
          </p:cNvPr>
          <p:cNvSpPr txBox="1"/>
          <p:nvPr/>
        </p:nvSpPr>
        <p:spPr>
          <a:xfrm>
            <a:off x="335360" y="188640"/>
            <a:ext cx="59766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08  </a:t>
            </a:r>
            <a:r>
              <a:rPr lang="ko-KR" altLang="en-US" sz="3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향후 개발 </a:t>
            </a:r>
            <a:r>
              <a:rPr lang="en-US" altLang="ko-KR" sz="28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예정 플랫폼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7353702-0C6B-42AC-AB75-EA5A070113D9}"/>
              </a:ext>
            </a:extLst>
          </p:cNvPr>
          <p:cNvCxnSpPr>
            <a:cxnSpLocks/>
          </p:cNvCxnSpPr>
          <p:nvPr/>
        </p:nvCxnSpPr>
        <p:spPr>
          <a:xfrm>
            <a:off x="3215680" y="1268760"/>
            <a:ext cx="897632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583B8277-24C5-4513-9874-A3C63B545FD9}"/>
              </a:ext>
            </a:extLst>
          </p:cNvPr>
          <p:cNvSpPr/>
          <p:nvPr/>
        </p:nvSpPr>
        <p:spPr>
          <a:xfrm>
            <a:off x="0" y="6669360"/>
            <a:ext cx="12192000" cy="18864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E6DB7C4F-F8D0-4322-8DFB-76D90566B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C4E3C687-39C6-4F6D-9B4F-0FFF264925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6633" y="2479997"/>
            <a:ext cx="452539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5" name="_x356355360" descr="EMB0000292845c1">
            <a:extLst>
              <a:ext uri="{FF2B5EF4-FFF2-40B4-BE49-F238E27FC236}">
                <a16:creationId xmlns:a16="http://schemas.microsoft.com/office/drawing/2014/main" id="{0AD23F45-D6BD-4300-A1DF-2035CDF59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2564904"/>
            <a:ext cx="2627067" cy="2351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_x356356800" descr="EMB0000292845c2">
            <a:extLst>
              <a:ext uri="{FF2B5EF4-FFF2-40B4-BE49-F238E27FC236}">
                <a16:creationId xmlns:a16="http://schemas.microsoft.com/office/drawing/2014/main" id="{89C630C8-F83E-456E-8E94-B6991A3B0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2420888"/>
            <a:ext cx="2473944" cy="235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순서도: 처리 24">
            <a:extLst>
              <a:ext uri="{FF2B5EF4-FFF2-40B4-BE49-F238E27FC236}">
                <a16:creationId xmlns:a16="http://schemas.microsoft.com/office/drawing/2014/main" id="{8ABFA515-5D16-4C4C-B028-1E0982139CCD}"/>
              </a:ext>
            </a:extLst>
          </p:cNvPr>
          <p:cNvSpPr/>
          <p:nvPr/>
        </p:nvSpPr>
        <p:spPr>
          <a:xfrm>
            <a:off x="6672064" y="2564904"/>
            <a:ext cx="144016" cy="36004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7E5EF2-70F8-4937-9A50-D717EA61E33F}"/>
              </a:ext>
            </a:extLst>
          </p:cNvPr>
          <p:cNvSpPr txBox="1"/>
          <p:nvPr/>
        </p:nvSpPr>
        <p:spPr>
          <a:xfrm>
            <a:off x="6816080" y="2564904"/>
            <a:ext cx="3571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문열림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감지 센서 기기 제작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5F9FB6-3832-40F2-BA0D-7A0FBA1E5887}"/>
              </a:ext>
            </a:extLst>
          </p:cNvPr>
          <p:cNvSpPr txBox="1"/>
          <p:nvPr/>
        </p:nvSpPr>
        <p:spPr>
          <a:xfrm>
            <a:off x="6528048" y="3212976"/>
            <a:ext cx="53759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◎ 범죄의 표적이 되는 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인 가구 여성을 위한 제품</a:t>
            </a:r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◎ 집안 내의 문 열림 감지센서를 부착해 어플로 </a:t>
            </a:r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    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실시간 보고 가능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</a:p>
          <a:p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6C93A1-DF08-464C-AC10-174FD1EBB194}"/>
              </a:ext>
            </a:extLst>
          </p:cNvPr>
          <p:cNvSpPr txBox="1"/>
          <p:nvPr/>
        </p:nvSpPr>
        <p:spPr>
          <a:xfrm>
            <a:off x="623392" y="5373216"/>
            <a:ext cx="3571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예시 </a:t>
            </a:r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) SKT </a:t>
            </a: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마이 히어로</a:t>
            </a:r>
          </a:p>
        </p:txBody>
      </p:sp>
    </p:spTree>
    <p:extLst>
      <p:ext uri="{BB962C8B-B14F-4D97-AF65-F5344CB8AC3E}">
        <p14:creationId xmlns:p14="http://schemas.microsoft.com/office/powerpoint/2010/main" val="658321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처리 1">
            <a:extLst>
              <a:ext uri="{FF2B5EF4-FFF2-40B4-BE49-F238E27FC236}">
                <a16:creationId xmlns:a16="http://schemas.microsoft.com/office/drawing/2014/main" id="{B4424F19-2C03-4F18-8A46-405A8D4BF282}"/>
              </a:ext>
            </a:extLst>
          </p:cNvPr>
          <p:cNvSpPr/>
          <p:nvPr/>
        </p:nvSpPr>
        <p:spPr>
          <a:xfrm>
            <a:off x="0" y="1124744"/>
            <a:ext cx="10200456" cy="4392488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4BFECE-B800-47A5-8002-9FDBEC46711F}"/>
              </a:ext>
            </a:extLst>
          </p:cNvPr>
          <p:cNvSpPr txBox="1"/>
          <p:nvPr/>
        </p:nvSpPr>
        <p:spPr>
          <a:xfrm>
            <a:off x="983432" y="2274838"/>
            <a:ext cx="772358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300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모두가</a:t>
            </a:r>
            <a:r>
              <a:rPr lang="en-US" altLang="ko-KR" sz="3200" spc="300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3200" spc="300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안전하고 행복한 세상</a:t>
            </a:r>
            <a:endParaRPr lang="en-US" altLang="ko-KR" sz="3200" spc="300" dirty="0">
              <a:solidFill>
                <a:schemeClr val="bg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sz="3200" spc="300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사회적 약자가 </a:t>
            </a:r>
            <a:r>
              <a:rPr lang="ko-KR" altLang="en-US" sz="3200" spc="300" dirty="0" err="1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위험으로부터</a:t>
            </a:r>
            <a:r>
              <a:rPr lang="ko-KR" altLang="en-US" sz="3200" spc="300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3200" b="1" spc="300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안전</a:t>
            </a:r>
            <a:r>
              <a:rPr lang="ko-KR" altLang="en-US" sz="3200" spc="300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한 세상</a:t>
            </a:r>
            <a:endParaRPr lang="en-US" altLang="ko-KR" sz="3200" spc="300" dirty="0">
              <a:solidFill>
                <a:schemeClr val="bg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en-US" altLang="ko-KR" sz="3200" b="1" spc="300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SD</a:t>
            </a:r>
            <a:r>
              <a:rPr lang="ko-KR" altLang="en-US" sz="3200" spc="300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가 해내겠습니다</a:t>
            </a:r>
            <a:r>
              <a:rPr lang="en-US" altLang="ko-KR" sz="3200" spc="300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</a:p>
          <a:p>
            <a:endParaRPr lang="ko-KR" altLang="en-US" sz="3200" spc="300" dirty="0">
              <a:solidFill>
                <a:schemeClr val="bg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49027A-742D-48E8-ABF9-C36BE80BD01C}"/>
              </a:ext>
            </a:extLst>
          </p:cNvPr>
          <p:cNvSpPr txBox="1"/>
          <p:nvPr/>
        </p:nvSpPr>
        <p:spPr>
          <a:xfrm>
            <a:off x="7248128" y="4005064"/>
            <a:ext cx="28083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한림대학교 창업동아리 </a:t>
            </a:r>
            <a:r>
              <a:rPr lang="en-US" altLang="ko-KR" sz="1600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SD</a:t>
            </a:r>
          </a:p>
          <a:p>
            <a:pPr algn="r"/>
            <a:endParaRPr lang="en-US" altLang="ko-KR" sz="1600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r"/>
            <a:r>
              <a:rPr lang="ko-KR" altLang="en-US" sz="1600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이상우</a:t>
            </a:r>
            <a:endParaRPr lang="en-US" altLang="ko-KR" sz="1600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r"/>
            <a:r>
              <a:rPr lang="ko-KR" altLang="en-US" sz="1600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김기태</a:t>
            </a:r>
            <a:endParaRPr lang="en-US" altLang="ko-KR" sz="1600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r"/>
            <a:r>
              <a:rPr lang="ko-KR" altLang="en-US" sz="1600" dirty="0" err="1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유안나</a:t>
            </a:r>
            <a:endParaRPr lang="ko-KR" altLang="en-US" sz="1600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A60B0B-0D49-4083-A032-11E96694B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344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DEC4DB37-212C-4DED-A4B2-160A0648D333}"/>
              </a:ext>
            </a:extLst>
          </p:cNvPr>
          <p:cNvGrpSpPr/>
          <p:nvPr/>
        </p:nvGrpSpPr>
        <p:grpSpPr>
          <a:xfrm>
            <a:off x="0" y="0"/>
            <a:ext cx="3935760" cy="1340768"/>
            <a:chOff x="0" y="0"/>
            <a:chExt cx="4583832" cy="1268760"/>
          </a:xfrm>
          <a:solidFill>
            <a:schemeClr val="tx2"/>
          </a:solidFill>
        </p:grpSpPr>
        <p:sp>
          <p:nvSpPr>
            <p:cNvPr id="12" name="순서도: 처리 11">
              <a:extLst>
                <a:ext uri="{FF2B5EF4-FFF2-40B4-BE49-F238E27FC236}">
                  <a16:creationId xmlns:a16="http://schemas.microsoft.com/office/drawing/2014/main" id="{8B5D61A2-08DE-43AF-B5FB-9767C3F479CF}"/>
                </a:ext>
              </a:extLst>
            </p:cNvPr>
            <p:cNvSpPr/>
            <p:nvPr/>
          </p:nvSpPr>
          <p:spPr>
            <a:xfrm>
              <a:off x="0" y="0"/>
              <a:ext cx="4223792" cy="1268760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AC0A43B3-77CA-49E0-BBD3-467B12815C79}"/>
                </a:ext>
              </a:extLst>
            </p:cNvPr>
            <p:cNvSpPr/>
            <p:nvPr/>
          </p:nvSpPr>
          <p:spPr>
            <a:xfrm>
              <a:off x="4223792" y="0"/>
              <a:ext cx="360040" cy="126876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FE954D7-4CD2-4BB7-A6AF-1243F3DFE8A5}"/>
              </a:ext>
            </a:extLst>
          </p:cNvPr>
          <p:cNvSpPr txBox="1"/>
          <p:nvPr/>
        </p:nvSpPr>
        <p:spPr>
          <a:xfrm>
            <a:off x="839416" y="3350525"/>
            <a:ext cx="387071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ea typeface="a타이틀고딕1" panose="02020600000000000000" pitchFamily="18" charset="-127"/>
              </a:rPr>
              <a:t>팀장 이상우</a:t>
            </a:r>
            <a:endParaRPr lang="en-US" altLang="ko-KR" sz="2000" b="1" dirty="0">
              <a:ea typeface="a타이틀고딕1" panose="02020600000000000000" pitchFamily="18" charset="-127"/>
            </a:endParaRPr>
          </a:p>
          <a:p>
            <a:endParaRPr lang="en-US" altLang="ko-KR" b="1" dirty="0">
              <a:ea typeface="a타이틀고딕1" panose="02020600000000000000" pitchFamily="18" charset="-127"/>
            </a:endParaRPr>
          </a:p>
          <a:p>
            <a:r>
              <a:rPr lang="ko-KR" altLang="en-US" dirty="0">
                <a:ea typeface="a타이틀고딕1" panose="02020600000000000000" pitchFamily="18" charset="-127"/>
              </a:rPr>
              <a:t>스마트 </a:t>
            </a:r>
            <a:r>
              <a:rPr lang="en-US" altLang="ko-KR" dirty="0" err="1">
                <a:ea typeface="a타이틀고딕1" panose="02020600000000000000" pitchFamily="18" charset="-127"/>
              </a:rPr>
              <a:t>iot</a:t>
            </a:r>
            <a:r>
              <a:rPr lang="ko-KR" altLang="en-US" dirty="0">
                <a:ea typeface="a타이틀고딕1" panose="02020600000000000000" pitchFamily="18" charset="-127"/>
              </a:rPr>
              <a:t>과 재학</a:t>
            </a:r>
          </a:p>
          <a:p>
            <a:endParaRPr lang="ko-KR" altLang="en-US" dirty="0">
              <a:ea typeface="a타이틀고딕1" panose="02020600000000000000" pitchFamily="18" charset="-127"/>
            </a:endParaRPr>
          </a:p>
          <a:p>
            <a:r>
              <a:rPr lang="ko-KR" altLang="en-US" dirty="0">
                <a:ea typeface="a타이틀고딕1" panose="02020600000000000000" pitchFamily="18" charset="-127"/>
              </a:rPr>
              <a:t>다수 로봇 대회 출전 및 </a:t>
            </a:r>
            <a:r>
              <a:rPr lang="en-US" altLang="ko-KR" dirty="0">
                <a:ea typeface="a타이틀고딕1" panose="02020600000000000000" pitchFamily="18" charset="-127"/>
              </a:rPr>
              <a:t>WRO </a:t>
            </a:r>
            <a:r>
              <a:rPr lang="ko-KR" altLang="en-US" dirty="0">
                <a:ea typeface="a타이틀고딕1" panose="02020600000000000000" pitchFamily="18" charset="-127"/>
              </a:rPr>
              <a:t>국가대표</a:t>
            </a:r>
          </a:p>
          <a:p>
            <a:endParaRPr lang="ko-KR" altLang="en-US" dirty="0">
              <a:ea typeface="a타이틀고딕1" panose="02020600000000000000" pitchFamily="18" charset="-127"/>
            </a:endParaRPr>
          </a:p>
          <a:p>
            <a:r>
              <a:rPr lang="en-US" altLang="ko-KR" dirty="0">
                <a:ea typeface="a타이틀고딕1" panose="02020600000000000000" pitchFamily="18" charset="-127"/>
              </a:rPr>
              <a:t>C/C++, JAVA</a:t>
            </a:r>
          </a:p>
          <a:p>
            <a:endParaRPr lang="en-US" altLang="ko-KR" dirty="0">
              <a:ea typeface="a타이틀고딕1" panose="02020600000000000000" pitchFamily="18" charset="-127"/>
            </a:endParaRPr>
          </a:p>
          <a:p>
            <a:r>
              <a:rPr lang="en-US" altLang="ko-KR" dirty="0">
                <a:ea typeface="a타이틀고딕1" panose="02020600000000000000" pitchFamily="18" charset="-127"/>
              </a:rPr>
              <a:t>Lab View </a:t>
            </a:r>
            <a:r>
              <a:rPr lang="ko-KR" altLang="en-US" dirty="0">
                <a:ea typeface="a타이틀고딕1" panose="02020600000000000000" pitchFamily="18" charset="-127"/>
              </a:rPr>
              <a:t>프로그래밍 가능</a:t>
            </a:r>
            <a:endParaRPr lang="en-US" altLang="ko-KR" dirty="0">
              <a:ea typeface="a타이틀고딕1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4F00A1-56EC-4CE4-896B-9FA5906842B7}"/>
              </a:ext>
            </a:extLst>
          </p:cNvPr>
          <p:cNvSpPr txBox="1"/>
          <p:nvPr/>
        </p:nvSpPr>
        <p:spPr>
          <a:xfrm>
            <a:off x="4943872" y="3350525"/>
            <a:ext cx="3114955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ea typeface="a타이틀고딕1" panose="02020600000000000000" pitchFamily="18" charset="-127"/>
              </a:rPr>
              <a:t>개발팀장 김기태</a:t>
            </a:r>
            <a:endParaRPr lang="en-US" altLang="ko-KR" sz="2000" b="1" dirty="0">
              <a:ea typeface="a타이틀고딕1" panose="02020600000000000000" pitchFamily="18" charset="-127"/>
            </a:endParaRPr>
          </a:p>
          <a:p>
            <a:endParaRPr lang="en-US" altLang="ko-KR" b="1" dirty="0"/>
          </a:p>
          <a:p>
            <a:r>
              <a:rPr lang="ko-KR" altLang="en-US" dirty="0">
                <a:ea typeface="a타이틀고딕1" panose="02020600000000000000" pitchFamily="18" charset="-127"/>
              </a:rPr>
              <a:t>컴퓨터공학과 재학</a:t>
            </a:r>
          </a:p>
          <a:p>
            <a:endParaRPr lang="ko-KR" altLang="en-US" dirty="0">
              <a:ea typeface="a타이틀고딕1" panose="02020600000000000000" pitchFamily="18" charset="-127"/>
            </a:endParaRPr>
          </a:p>
          <a:p>
            <a:r>
              <a:rPr lang="ko-KR" altLang="en-US" dirty="0">
                <a:ea typeface="a타이틀고딕1" panose="02020600000000000000" pitchFamily="18" charset="-127"/>
              </a:rPr>
              <a:t>네트워크 관리사 자격증 소지</a:t>
            </a:r>
          </a:p>
          <a:p>
            <a:endParaRPr lang="ko-KR" altLang="en-US" dirty="0">
              <a:ea typeface="a타이틀고딕1" panose="02020600000000000000" pitchFamily="18" charset="-127"/>
            </a:endParaRPr>
          </a:p>
          <a:p>
            <a:r>
              <a:rPr lang="ko-KR" altLang="en-US" dirty="0">
                <a:ea typeface="a타이틀고딕1" panose="02020600000000000000" pitchFamily="18" charset="-127"/>
              </a:rPr>
              <a:t>프로그램 개발 동아리 활동</a:t>
            </a:r>
          </a:p>
          <a:p>
            <a:endParaRPr lang="ko-KR" altLang="en-US" dirty="0">
              <a:ea typeface="a타이틀고딕1" panose="02020600000000000000" pitchFamily="18" charset="-127"/>
            </a:endParaRPr>
          </a:p>
          <a:p>
            <a:r>
              <a:rPr lang="ko-KR" altLang="en-US" dirty="0">
                <a:ea typeface="a타이틀고딕1" panose="02020600000000000000" pitchFamily="18" charset="-127"/>
              </a:rPr>
              <a:t>안드로이드 프로그램 제작 경험</a:t>
            </a:r>
          </a:p>
          <a:p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B751AF-BB02-4A02-8E86-AAE783AD58E5}"/>
              </a:ext>
            </a:extLst>
          </p:cNvPr>
          <p:cNvSpPr txBox="1"/>
          <p:nvPr/>
        </p:nvSpPr>
        <p:spPr>
          <a:xfrm>
            <a:off x="9120336" y="3350525"/>
            <a:ext cx="228460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ea typeface="a타이틀고딕1" panose="02020600000000000000" pitchFamily="18" charset="-127"/>
              </a:rPr>
              <a:t>기획팀장 </a:t>
            </a:r>
            <a:r>
              <a:rPr lang="ko-KR" altLang="en-US" sz="2000" b="1" dirty="0" err="1">
                <a:ea typeface="a타이틀고딕1" panose="02020600000000000000" pitchFamily="18" charset="-127"/>
              </a:rPr>
              <a:t>유안나</a:t>
            </a:r>
            <a:endParaRPr lang="en-US" altLang="ko-KR" sz="2000" b="1" dirty="0">
              <a:ea typeface="a타이틀고딕1" panose="02020600000000000000" pitchFamily="18" charset="-127"/>
            </a:endParaRPr>
          </a:p>
          <a:p>
            <a:endParaRPr lang="en-US" altLang="ko-KR" b="1" dirty="0">
              <a:ea typeface="a타이틀고딕1" panose="02020600000000000000" pitchFamily="18" charset="-127"/>
            </a:endParaRPr>
          </a:p>
          <a:p>
            <a:r>
              <a:rPr lang="ko-KR" altLang="en-US" dirty="0">
                <a:ea typeface="a타이틀고딕1" panose="02020600000000000000" pitchFamily="18" charset="-127"/>
              </a:rPr>
              <a:t>경영학과 재학</a:t>
            </a:r>
            <a:endParaRPr lang="en-US" altLang="ko-KR" dirty="0">
              <a:ea typeface="a타이틀고딕1" panose="02020600000000000000" pitchFamily="18" charset="-127"/>
            </a:endParaRPr>
          </a:p>
          <a:p>
            <a:endParaRPr lang="en-US" altLang="ko-KR" dirty="0">
              <a:ea typeface="a타이틀고딕1" panose="02020600000000000000" pitchFamily="18" charset="-127"/>
            </a:endParaRPr>
          </a:p>
          <a:p>
            <a:r>
              <a:rPr lang="ko-KR" altLang="en-US" dirty="0">
                <a:ea typeface="a타이틀고딕1" panose="02020600000000000000" pitchFamily="18" charset="-127"/>
              </a:rPr>
              <a:t>대외활동 기획 및 제작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603D59D5-9482-49A4-982F-942D0D7F0BB5}"/>
              </a:ext>
            </a:extLst>
          </p:cNvPr>
          <p:cNvSpPr txBox="1"/>
          <p:nvPr/>
        </p:nvSpPr>
        <p:spPr>
          <a:xfrm>
            <a:off x="335360" y="188640"/>
            <a:ext cx="37444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600" b="1" dirty="0">
                <a:solidFill>
                  <a:schemeClr val="bg1"/>
                </a:solidFill>
                <a:latin typeface="+mj-lt"/>
                <a:ea typeface="a타이틀고딕2" panose="02020600000000000000" pitchFamily="18" charset="-127"/>
              </a:rPr>
              <a:t>01  </a:t>
            </a:r>
            <a:r>
              <a:rPr lang="ko-KR" altLang="en-US" sz="3600" b="1" dirty="0">
                <a:solidFill>
                  <a:schemeClr val="bg1"/>
                </a:solidFill>
                <a:latin typeface="+mj-lt"/>
                <a:ea typeface="a타이틀고딕2" panose="02020600000000000000" pitchFamily="18" charset="-127"/>
              </a:rPr>
              <a:t>팀 소개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C8F4774-8C2E-4A96-87FD-A1CD96A4EBD6}"/>
              </a:ext>
            </a:extLst>
          </p:cNvPr>
          <p:cNvCxnSpPr>
            <a:cxnSpLocks/>
          </p:cNvCxnSpPr>
          <p:nvPr/>
        </p:nvCxnSpPr>
        <p:spPr>
          <a:xfrm>
            <a:off x="3791744" y="1268760"/>
            <a:ext cx="8400256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순서도: 처리 20">
            <a:extLst>
              <a:ext uri="{FF2B5EF4-FFF2-40B4-BE49-F238E27FC236}">
                <a16:creationId xmlns:a16="http://schemas.microsoft.com/office/drawing/2014/main" id="{56727479-226A-4B8E-BF4A-58AA5D61861B}"/>
              </a:ext>
            </a:extLst>
          </p:cNvPr>
          <p:cNvSpPr/>
          <p:nvPr/>
        </p:nvSpPr>
        <p:spPr>
          <a:xfrm>
            <a:off x="0" y="6669360"/>
            <a:ext cx="12192000" cy="18864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0A755923-4C40-462D-AA74-8CA54F3FD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3</a:t>
            </a:fld>
            <a:endParaRPr lang="ko-KR" altLang="en-US" dirty="0"/>
          </a:p>
        </p:txBody>
      </p:sp>
      <p:pic>
        <p:nvPicPr>
          <p:cNvPr id="18" name="그림 17" descr="사람, 실내, 서있는, 여자이(가) 표시된 사진&#10;&#10;자동 생성된 설명">
            <a:extLst>
              <a:ext uri="{FF2B5EF4-FFF2-40B4-BE49-F238E27FC236}">
                <a16:creationId xmlns:a16="http://schemas.microsoft.com/office/drawing/2014/main" id="{3BC972F4-7EAC-4BA5-BC8C-A36AF65C77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344" y="1628799"/>
            <a:ext cx="1800200" cy="1656185"/>
          </a:xfrm>
          <a:prstGeom prst="rect">
            <a:avLst/>
          </a:prstGeom>
        </p:spPr>
      </p:pic>
      <p:pic>
        <p:nvPicPr>
          <p:cNvPr id="20" name="그림 19" descr="사람, 여자, 서있는, 테이블이(가) 표시된 사진&#10;&#10;자동 생성된 설명">
            <a:extLst>
              <a:ext uri="{FF2B5EF4-FFF2-40B4-BE49-F238E27FC236}">
                <a16:creationId xmlns:a16="http://schemas.microsoft.com/office/drawing/2014/main" id="{FD1F15D9-EB97-4882-89EC-F9D20B634F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1556792"/>
            <a:ext cx="1856206" cy="1728192"/>
          </a:xfrm>
          <a:prstGeom prst="rect">
            <a:avLst/>
          </a:prstGeom>
        </p:spPr>
      </p:pic>
      <p:pic>
        <p:nvPicPr>
          <p:cNvPr id="4" name="그림 3" descr="사람, 서있는, 전면, 여자이(가) 표시된 사진&#10;&#10;자동 생성된 설명">
            <a:extLst>
              <a:ext uri="{FF2B5EF4-FFF2-40B4-BE49-F238E27FC236}">
                <a16:creationId xmlns:a16="http://schemas.microsoft.com/office/drawing/2014/main" id="{AE25BD7D-CB3A-46A1-9EE3-8A4A9666CF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888" y="1556792"/>
            <a:ext cx="1872208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1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D2A3372B-50DD-4586-9BED-06E75CF7B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577" y="157557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7C3C50D-D104-4584-B9E8-84A8E568B7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5877" y="359236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948A53BE-51A2-40DE-B42E-2B19794256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3940" y="-32612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D7D210A8-5F1A-4281-BD0E-5A692E7AF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515" y="3168258"/>
            <a:ext cx="564140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09026BF-60F8-4BA9-9066-4CB754A4A337}"/>
              </a:ext>
            </a:extLst>
          </p:cNvPr>
          <p:cNvGrpSpPr/>
          <p:nvPr/>
        </p:nvGrpSpPr>
        <p:grpSpPr>
          <a:xfrm>
            <a:off x="0" y="0"/>
            <a:ext cx="4295800" cy="1340768"/>
            <a:chOff x="0" y="0"/>
            <a:chExt cx="4583832" cy="1268760"/>
          </a:xfrm>
          <a:solidFill>
            <a:schemeClr val="tx2"/>
          </a:solidFill>
        </p:grpSpPr>
        <p:sp>
          <p:nvSpPr>
            <p:cNvPr id="23" name="순서도: 처리 22">
              <a:extLst>
                <a:ext uri="{FF2B5EF4-FFF2-40B4-BE49-F238E27FC236}">
                  <a16:creationId xmlns:a16="http://schemas.microsoft.com/office/drawing/2014/main" id="{E0A620DE-D10B-4160-A023-BD11AEDBF792}"/>
                </a:ext>
              </a:extLst>
            </p:cNvPr>
            <p:cNvSpPr/>
            <p:nvPr/>
          </p:nvSpPr>
          <p:spPr>
            <a:xfrm>
              <a:off x="0" y="0"/>
              <a:ext cx="4223792" cy="1268760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EAB99C5C-C28A-435C-AA81-37E76BD348DA}"/>
                </a:ext>
              </a:extLst>
            </p:cNvPr>
            <p:cNvSpPr/>
            <p:nvPr/>
          </p:nvSpPr>
          <p:spPr>
            <a:xfrm>
              <a:off x="4223792" y="0"/>
              <a:ext cx="360040" cy="126876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4057D7E6-B2FC-4E61-9307-2961BA2078A6}"/>
              </a:ext>
            </a:extLst>
          </p:cNvPr>
          <p:cNvSpPr txBox="1"/>
          <p:nvPr/>
        </p:nvSpPr>
        <p:spPr>
          <a:xfrm>
            <a:off x="335360" y="188640"/>
            <a:ext cx="34563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02  </a:t>
            </a:r>
            <a:r>
              <a:rPr lang="ko-KR" altLang="en-US" sz="3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사업배경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E92AF91-9390-40CE-B03A-5C4D91EA138D}"/>
              </a:ext>
            </a:extLst>
          </p:cNvPr>
          <p:cNvCxnSpPr>
            <a:cxnSpLocks/>
          </p:cNvCxnSpPr>
          <p:nvPr/>
        </p:nvCxnSpPr>
        <p:spPr>
          <a:xfrm>
            <a:off x="3791744" y="1268760"/>
            <a:ext cx="8400256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순서도: 처리 26">
            <a:extLst>
              <a:ext uri="{FF2B5EF4-FFF2-40B4-BE49-F238E27FC236}">
                <a16:creationId xmlns:a16="http://schemas.microsoft.com/office/drawing/2014/main" id="{DFA91585-AF28-4AF0-8A20-3363B577861D}"/>
              </a:ext>
            </a:extLst>
          </p:cNvPr>
          <p:cNvSpPr/>
          <p:nvPr/>
        </p:nvSpPr>
        <p:spPr>
          <a:xfrm>
            <a:off x="0" y="6669360"/>
            <a:ext cx="12192000" cy="18864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순서도: 처리 1">
            <a:extLst>
              <a:ext uri="{FF2B5EF4-FFF2-40B4-BE49-F238E27FC236}">
                <a16:creationId xmlns:a16="http://schemas.microsoft.com/office/drawing/2014/main" id="{3CEF1D5B-B73B-43CA-A61C-FB6D77D9AAEE}"/>
              </a:ext>
            </a:extLst>
          </p:cNvPr>
          <p:cNvSpPr/>
          <p:nvPr/>
        </p:nvSpPr>
        <p:spPr>
          <a:xfrm>
            <a:off x="623392" y="2060848"/>
            <a:ext cx="144016" cy="36004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순서도: 처리 32">
            <a:extLst>
              <a:ext uri="{FF2B5EF4-FFF2-40B4-BE49-F238E27FC236}">
                <a16:creationId xmlns:a16="http://schemas.microsoft.com/office/drawing/2014/main" id="{37864724-CCA0-4EB7-B993-BA1B098B99DB}"/>
              </a:ext>
            </a:extLst>
          </p:cNvPr>
          <p:cNvSpPr/>
          <p:nvPr/>
        </p:nvSpPr>
        <p:spPr>
          <a:xfrm>
            <a:off x="6672064" y="2060848"/>
            <a:ext cx="144016" cy="36004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383131-3923-4FB7-BFA9-5E3D5DEEA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414EBF1-D5E7-46C8-B807-E30BDE405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2636912"/>
            <a:ext cx="4968552" cy="3429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0927495-858A-46A9-AC4E-A76CC1CBA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2636912"/>
            <a:ext cx="4968552" cy="345638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C2D737C-6DCC-47C0-8EF0-47F72B30D43A}"/>
              </a:ext>
            </a:extLst>
          </p:cNvPr>
          <p:cNvSpPr txBox="1"/>
          <p:nvPr/>
        </p:nvSpPr>
        <p:spPr>
          <a:xfrm>
            <a:off x="695400" y="2060848"/>
            <a:ext cx="3571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신림동 주거침입 미수 사건 </a:t>
            </a:r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2019</a:t>
            </a: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년 </a:t>
            </a:r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5</a:t>
            </a: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월</a:t>
            </a:r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48CF8B-770E-4636-9641-0DBFF7B58ED8}"/>
              </a:ext>
            </a:extLst>
          </p:cNvPr>
          <p:cNvSpPr txBox="1"/>
          <p:nvPr/>
        </p:nvSpPr>
        <p:spPr>
          <a:xfrm>
            <a:off x="6744072" y="2060848"/>
            <a:ext cx="3571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논현동 강간 미수 사건 </a:t>
            </a:r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2019</a:t>
            </a: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년 </a:t>
            </a:r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6</a:t>
            </a: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월</a:t>
            </a:r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6216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D2A3372B-50DD-4586-9BED-06E75CF7B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577" y="157557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7C3C50D-D104-4584-B9E8-84A8E568B7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5877" y="359236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948A53BE-51A2-40DE-B42E-2B19794256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3940" y="-32612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D7D210A8-5F1A-4281-BD0E-5A692E7AF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515" y="3168258"/>
            <a:ext cx="564140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09026BF-60F8-4BA9-9066-4CB754A4A337}"/>
              </a:ext>
            </a:extLst>
          </p:cNvPr>
          <p:cNvGrpSpPr/>
          <p:nvPr/>
        </p:nvGrpSpPr>
        <p:grpSpPr>
          <a:xfrm>
            <a:off x="0" y="0"/>
            <a:ext cx="4295800" cy="1340768"/>
            <a:chOff x="0" y="0"/>
            <a:chExt cx="4583832" cy="1268760"/>
          </a:xfrm>
          <a:solidFill>
            <a:schemeClr val="tx2"/>
          </a:solidFill>
        </p:grpSpPr>
        <p:sp>
          <p:nvSpPr>
            <p:cNvPr id="23" name="순서도: 처리 22">
              <a:extLst>
                <a:ext uri="{FF2B5EF4-FFF2-40B4-BE49-F238E27FC236}">
                  <a16:creationId xmlns:a16="http://schemas.microsoft.com/office/drawing/2014/main" id="{E0A620DE-D10B-4160-A023-BD11AEDBF792}"/>
                </a:ext>
              </a:extLst>
            </p:cNvPr>
            <p:cNvSpPr/>
            <p:nvPr/>
          </p:nvSpPr>
          <p:spPr>
            <a:xfrm>
              <a:off x="0" y="0"/>
              <a:ext cx="4223792" cy="1268760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EAB99C5C-C28A-435C-AA81-37E76BD348DA}"/>
                </a:ext>
              </a:extLst>
            </p:cNvPr>
            <p:cNvSpPr/>
            <p:nvPr/>
          </p:nvSpPr>
          <p:spPr>
            <a:xfrm>
              <a:off x="4223792" y="0"/>
              <a:ext cx="360040" cy="126876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4057D7E6-B2FC-4E61-9307-2961BA2078A6}"/>
              </a:ext>
            </a:extLst>
          </p:cNvPr>
          <p:cNvSpPr txBox="1"/>
          <p:nvPr/>
        </p:nvSpPr>
        <p:spPr>
          <a:xfrm>
            <a:off x="335360" y="188640"/>
            <a:ext cx="34563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02  </a:t>
            </a:r>
            <a:r>
              <a:rPr lang="ko-KR" altLang="en-US" sz="3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사업배경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E92AF91-9390-40CE-B03A-5C4D91EA138D}"/>
              </a:ext>
            </a:extLst>
          </p:cNvPr>
          <p:cNvCxnSpPr>
            <a:cxnSpLocks/>
          </p:cNvCxnSpPr>
          <p:nvPr/>
        </p:nvCxnSpPr>
        <p:spPr>
          <a:xfrm>
            <a:off x="3791744" y="1268760"/>
            <a:ext cx="8400256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순서도: 처리 26">
            <a:extLst>
              <a:ext uri="{FF2B5EF4-FFF2-40B4-BE49-F238E27FC236}">
                <a16:creationId xmlns:a16="http://schemas.microsoft.com/office/drawing/2014/main" id="{DFA91585-AF28-4AF0-8A20-3363B577861D}"/>
              </a:ext>
            </a:extLst>
          </p:cNvPr>
          <p:cNvSpPr/>
          <p:nvPr/>
        </p:nvSpPr>
        <p:spPr>
          <a:xfrm>
            <a:off x="0" y="6669360"/>
            <a:ext cx="12192000" cy="18864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순서도: 처리 1">
            <a:extLst>
              <a:ext uri="{FF2B5EF4-FFF2-40B4-BE49-F238E27FC236}">
                <a16:creationId xmlns:a16="http://schemas.microsoft.com/office/drawing/2014/main" id="{3CEF1D5B-B73B-43CA-A61C-FB6D77D9AAEE}"/>
              </a:ext>
            </a:extLst>
          </p:cNvPr>
          <p:cNvSpPr/>
          <p:nvPr/>
        </p:nvSpPr>
        <p:spPr>
          <a:xfrm>
            <a:off x="551384" y="2060848"/>
            <a:ext cx="144016" cy="36004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4313BB-3CBC-4D0F-84E7-D44E7A7AAE20}"/>
              </a:ext>
            </a:extLst>
          </p:cNvPr>
          <p:cNvSpPr txBox="1"/>
          <p:nvPr/>
        </p:nvSpPr>
        <p:spPr>
          <a:xfrm>
            <a:off x="695400" y="2060848"/>
            <a:ext cx="3571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여성대상 범죄로 인한 여성의 두려움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383131-3923-4FB7-BFA9-5E3D5DEEA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28" name="그림 27" descr="EMB00001eb06236">
            <a:extLst>
              <a:ext uri="{FF2B5EF4-FFF2-40B4-BE49-F238E27FC236}">
                <a16:creationId xmlns:a16="http://schemas.microsoft.com/office/drawing/2014/main" id="{E1AD3CCD-E39D-437D-A40B-68A750D50D0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2852936"/>
            <a:ext cx="5472608" cy="3240360"/>
          </a:xfrm>
          <a:prstGeom prst="rect">
            <a:avLst/>
          </a:prstGeom>
          <a:noFill/>
        </p:spPr>
      </p:pic>
      <p:pic>
        <p:nvPicPr>
          <p:cNvPr id="1027" name="_x334317424" descr="EMB000007a02c61">
            <a:extLst>
              <a:ext uri="{FF2B5EF4-FFF2-40B4-BE49-F238E27FC236}">
                <a16:creationId xmlns:a16="http://schemas.microsoft.com/office/drawing/2014/main" id="{AF479951-C15B-4D61-B7A2-B0D2749E9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533" y="2780928"/>
            <a:ext cx="5472608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8027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D2A3372B-50DD-4586-9BED-06E75CF7B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577" y="157557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7C3C50D-D104-4584-B9E8-84A8E568B7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5877" y="359236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948A53BE-51A2-40DE-B42E-2B19794256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3940" y="-32612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D7D210A8-5F1A-4281-BD0E-5A692E7AF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515" y="3168258"/>
            <a:ext cx="564140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09026BF-60F8-4BA9-9066-4CB754A4A337}"/>
              </a:ext>
            </a:extLst>
          </p:cNvPr>
          <p:cNvGrpSpPr/>
          <p:nvPr/>
        </p:nvGrpSpPr>
        <p:grpSpPr>
          <a:xfrm>
            <a:off x="0" y="0"/>
            <a:ext cx="4295800" cy="1340768"/>
            <a:chOff x="0" y="0"/>
            <a:chExt cx="4583832" cy="1268760"/>
          </a:xfrm>
          <a:solidFill>
            <a:schemeClr val="tx2"/>
          </a:solidFill>
        </p:grpSpPr>
        <p:sp>
          <p:nvSpPr>
            <p:cNvPr id="23" name="순서도: 처리 22">
              <a:extLst>
                <a:ext uri="{FF2B5EF4-FFF2-40B4-BE49-F238E27FC236}">
                  <a16:creationId xmlns:a16="http://schemas.microsoft.com/office/drawing/2014/main" id="{E0A620DE-D10B-4160-A023-BD11AEDBF792}"/>
                </a:ext>
              </a:extLst>
            </p:cNvPr>
            <p:cNvSpPr/>
            <p:nvPr/>
          </p:nvSpPr>
          <p:spPr>
            <a:xfrm>
              <a:off x="0" y="0"/>
              <a:ext cx="4223792" cy="1268760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EAB99C5C-C28A-435C-AA81-37E76BD348DA}"/>
                </a:ext>
              </a:extLst>
            </p:cNvPr>
            <p:cNvSpPr/>
            <p:nvPr/>
          </p:nvSpPr>
          <p:spPr>
            <a:xfrm>
              <a:off x="4223792" y="0"/>
              <a:ext cx="360040" cy="126876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4057D7E6-B2FC-4E61-9307-2961BA2078A6}"/>
              </a:ext>
            </a:extLst>
          </p:cNvPr>
          <p:cNvSpPr txBox="1"/>
          <p:nvPr/>
        </p:nvSpPr>
        <p:spPr>
          <a:xfrm>
            <a:off x="335360" y="188640"/>
            <a:ext cx="34563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02  </a:t>
            </a:r>
            <a:r>
              <a:rPr lang="ko-KR" altLang="en-US" sz="3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사업배경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E92AF91-9390-40CE-B03A-5C4D91EA138D}"/>
              </a:ext>
            </a:extLst>
          </p:cNvPr>
          <p:cNvCxnSpPr>
            <a:cxnSpLocks/>
          </p:cNvCxnSpPr>
          <p:nvPr/>
        </p:nvCxnSpPr>
        <p:spPr>
          <a:xfrm>
            <a:off x="3791744" y="1268760"/>
            <a:ext cx="8400256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순서도: 처리 26">
            <a:extLst>
              <a:ext uri="{FF2B5EF4-FFF2-40B4-BE49-F238E27FC236}">
                <a16:creationId xmlns:a16="http://schemas.microsoft.com/office/drawing/2014/main" id="{DFA91585-AF28-4AF0-8A20-3363B577861D}"/>
              </a:ext>
            </a:extLst>
          </p:cNvPr>
          <p:cNvSpPr/>
          <p:nvPr/>
        </p:nvSpPr>
        <p:spPr>
          <a:xfrm>
            <a:off x="0" y="6669360"/>
            <a:ext cx="12192000" cy="18864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순서도: 처리 1">
            <a:extLst>
              <a:ext uri="{FF2B5EF4-FFF2-40B4-BE49-F238E27FC236}">
                <a16:creationId xmlns:a16="http://schemas.microsoft.com/office/drawing/2014/main" id="{3CEF1D5B-B73B-43CA-A61C-FB6D77D9AAEE}"/>
              </a:ext>
            </a:extLst>
          </p:cNvPr>
          <p:cNvSpPr/>
          <p:nvPr/>
        </p:nvSpPr>
        <p:spPr>
          <a:xfrm>
            <a:off x="551384" y="2060848"/>
            <a:ext cx="144016" cy="36004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4313BB-3CBC-4D0F-84E7-D44E7A7AAE20}"/>
              </a:ext>
            </a:extLst>
          </p:cNvPr>
          <p:cNvSpPr txBox="1"/>
          <p:nvPr/>
        </p:nvSpPr>
        <p:spPr>
          <a:xfrm>
            <a:off x="695400" y="2060848"/>
            <a:ext cx="3571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노인 대상 범죄와 사망사고 주 원인  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383131-3923-4FB7-BFA9-5E3D5DEEA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1027" name="_x334317424" descr="EMB000007a02c61">
            <a:extLst>
              <a:ext uri="{FF2B5EF4-FFF2-40B4-BE49-F238E27FC236}">
                <a16:creationId xmlns:a16="http://schemas.microsoft.com/office/drawing/2014/main" id="{AF479951-C15B-4D61-B7A2-B0D2749E9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533" y="2780928"/>
            <a:ext cx="5472608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 descr="지도이(가) 표시된 사진&#10;&#10;자동 생성된 설명">
            <a:extLst>
              <a:ext uri="{FF2B5EF4-FFF2-40B4-BE49-F238E27FC236}">
                <a16:creationId xmlns:a16="http://schemas.microsoft.com/office/drawing/2014/main" id="{E1945CDB-10AF-4C38-8C32-3E7A5235F4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2780928"/>
            <a:ext cx="5400600" cy="3240360"/>
          </a:xfrm>
          <a:prstGeom prst="rect">
            <a:avLst/>
          </a:prstGeom>
        </p:spPr>
      </p:pic>
      <p:sp>
        <p:nvSpPr>
          <p:cNvPr id="19" name="순서도: 처리 18">
            <a:extLst>
              <a:ext uri="{FF2B5EF4-FFF2-40B4-BE49-F238E27FC236}">
                <a16:creationId xmlns:a16="http://schemas.microsoft.com/office/drawing/2014/main" id="{66824A14-B047-47BE-851F-965862942C17}"/>
              </a:ext>
            </a:extLst>
          </p:cNvPr>
          <p:cNvSpPr/>
          <p:nvPr/>
        </p:nvSpPr>
        <p:spPr>
          <a:xfrm>
            <a:off x="6023992" y="2060848"/>
            <a:ext cx="144016" cy="36004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63EEF4-BB20-436C-9D7E-2A623C4AA676}"/>
              </a:ext>
            </a:extLst>
          </p:cNvPr>
          <p:cNvSpPr txBox="1"/>
          <p:nvPr/>
        </p:nvSpPr>
        <p:spPr>
          <a:xfrm>
            <a:off x="6168008" y="2060848"/>
            <a:ext cx="3571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아동 대상 범죄   </a:t>
            </a:r>
          </a:p>
        </p:txBody>
      </p:sp>
      <p:pic>
        <p:nvPicPr>
          <p:cNvPr id="21" name="그림 20" descr="지도, 테이블, 그룹이(가) 표시된 사진&#10;&#10;자동 생성된 설명">
            <a:extLst>
              <a:ext uri="{FF2B5EF4-FFF2-40B4-BE49-F238E27FC236}">
                <a16:creationId xmlns:a16="http://schemas.microsoft.com/office/drawing/2014/main" id="{A1B24CDE-3C4C-42C3-9E57-D15D5DCADD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76" y="2852936"/>
            <a:ext cx="5544616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70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D2A3372B-50DD-4586-9BED-06E75CF7B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577" y="157557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22299248" descr="EMB000007a02c5f">
            <a:extLst>
              <a:ext uri="{FF2B5EF4-FFF2-40B4-BE49-F238E27FC236}">
                <a16:creationId xmlns:a16="http://schemas.microsoft.com/office/drawing/2014/main" id="{CE971C1A-2C02-4157-A419-1FCC30FC8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2780928"/>
            <a:ext cx="5544616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F7C3C50D-D104-4584-B9E8-84A8E568B7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5877" y="359236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948A53BE-51A2-40DE-B42E-2B19794256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3940" y="-32612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1" name="_x332192432" descr="EMB000007a02c63">
            <a:extLst>
              <a:ext uri="{FF2B5EF4-FFF2-40B4-BE49-F238E27FC236}">
                <a16:creationId xmlns:a16="http://schemas.microsoft.com/office/drawing/2014/main" id="{1B08CE92-6003-4107-AC87-1D01D0EEB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4" y="2780928"/>
            <a:ext cx="5472608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10">
            <a:extLst>
              <a:ext uri="{FF2B5EF4-FFF2-40B4-BE49-F238E27FC236}">
                <a16:creationId xmlns:a16="http://schemas.microsoft.com/office/drawing/2014/main" id="{D7D210A8-5F1A-4281-BD0E-5A692E7AF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515" y="3168258"/>
            <a:ext cx="564140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09026BF-60F8-4BA9-9066-4CB754A4A337}"/>
              </a:ext>
            </a:extLst>
          </p:cNvPr>
          <p:cNvGrpSpPr/>
          <p:nvPr/>
        </p:nvGrpSpPr>
        <p:grpSpPr>
          <a:xfrm>
            <a:off x="0" y="0"/>
            <a:ext cx="4295800" cy="1340768"/>
            <a:chOff x="0" y="0"/>
            <a:chExt cx="4583832" cy="1268760"/>
          </a:xfrm>
          <a:solidFill>
            <a:schemeClr val="tx2"/>
          </a:solidFill>
        </p:grpSpPr>
        <p:sp>
          <p:nvSpPr>
            <p:cNvPr id="23" name="순서도: 처리 22">
              <a:extLst>
                <a:ext uri="{FF2B5EF4-FFF2-40B4-BE49-F238E27FC236}">
                  <a16:creationId xmlns:a16="http://schemas.microsoft.com/office/drawing/2014/main" id="{E0A620DE-D10B-4160-A023-BD11AEDBF792}"/>
                </a:ext>
              </a:extLst>
            </p:cNvPr>
            <p:cNvSpPr/>
            <p:nvPr/>
          </p:nvSpPr>
          <p:spPr>
            <a:xfrm>
              <a:off x="0" y="0"/>
              <a:ext cx="4223792" cy="1268760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EAB99C5C-C28A-435C-AA81-37E76BD348DA}"/>
                </a:ext>
              </a:extLst>
            </p:cNvPr>
            <p:cNvSpPr/>
            <p:nvPr/>
          </p:nvSpPr>
          <p:spPr>
            <a:xfrm>
              <a:off x="4223792" y="0"/>
              <a:ext cx="360040" cy="126876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4057D7E6-B2FC-4E61-9307-2961BA2078A6}"/>
              </a:ext>
            </a:extLst>
          </p:cNvPr>
          <p:cNvSpPr txBox="1"/>
          <p:nvPr/>
        </p:nvSpPr>
        <p:spPr>
          <a:xfrm>
            <a:off x="335360" y="188640"/>
            <a:ext cx="34563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02  </a:t>
            </a:r>
            <a:r>
              <a:rPr lang="ko-KR" altLang="en-US" sz="3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사업배경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E92AF91-9390-40CE-B03A-5C4D91EA138D}"/>
              </a:ext>
            </a:extLst>
          </p:cNvPr>
          <p:cNvCxnSpPr>
            <a:cxnSpLocks/>
          </p:cNvCxnSpPr>
          <p:nvPr/>
        </p:nvCxnSpPr>
        <p:spPr>
          <a:xfrm>
            <a:off x="3791744" y="1268760"/>
            <a:ext cx="8400256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순서도: 처리 26">
            <a:extLst>
              <a:ext uri="{FF2B5EF4-FFF2-40B4-BE49-F238E27FC236}">
                <a16:creationId xmlns:a16="http://schemas.microsoft.com/office/drawing/2014/main" id="{DFA91585-AF28-4AF0-8A20-3363B577861D}"/>
              </a:ext>
            </a:extLst>
          </p:cNvPr>
          <p:cNvSpPr/>
          <p:nvPr/>
        </p:nvSpPr>
        <p:spPr>
          <a:xfrm>
            <a:off x="0" y="6669360"/>
            <a:ext cx="12192000" cy="18864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383131-3923-4FB7-BFA9-5E3D5DEEA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1" name="순서도: 처리 20">
            <a:extLst>
              <a:ext uri="{FF2B5EF4-FFF2-40B4-BE49-F238E27FC236}">
                <a16:creationId xmlns:a16="http://schemas.microsoft.com/office/drawing/2014/main" id="{C1613BB2-59BB-426F-8B8F-55E9D9B5885D}"/>
              </a:ext>
            </a:extLst>
          </p:cNvPr>
          <p:cNvSpPr/>
          <p:nvPr/>
        </p:nvSpPr>
        <p:spPr>
          <a:xfrm>
            <a:off x="551384" y="2060848"/>
            <a:ext cx="144016" cy="36004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656935-2192-41D5-A296-5055E39D34DC}"/>
              </a:ext>
            </a:extLst>
          </p:cNvPr>
          <p:cNvSpPr txBox="1"/>
          <p:nvPr/>
        </p:nvSpPr>
        <p:spPr>
          <a:xfrm>
            <a:off x="695400" y="2060848"/>
            <a:ext cx="3571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호신용품 관심도 증가</a:t>
            </a:r>
          </a:p>
        </p:txBody>
      </p:sp>
    </p:spTree>
    <p:extLst>
      <p:ext uri="{BB962C8B-B14F-4D97-AF65-F5344CB8AC3E}">
        <p14:creationId xmlns:p14="http://schemas.microsoft.com/office/powerpoint/2010/main" val="59119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9026BF-60F8-4BA9-9066-4CB754A4A337}"/>
              </a:ext>
            </a:extLst>
          </p:cNvPr>
          <p:cNvGrpSpPr/>
          <p:nvPr/>
        </p:nvGrpSpPr>
        <p:grpSpPr>
          <a:xfrm>
            <a:off x="0" y="0"/>
            <a:ext cx="4295800" cy="1340768"/>
            <a:chOff x="0" y="0"/>
            <a:chExt cx="4583832" cy="1268760"/>
          </a:xfrm>
          <a:solidFill>
            <a:schemeClr val="tx2"/>
          </a:solidFill>
        </p:grpSpPr>
        <p:sp>
          <p:nvSpPr>
            <p:cNvPr id="4" name="순서도: 처리 3">
              <a:extLst>
                <a:ext uri="{FF2B5EF4-FFF2-40B4-BE49-F238E27FC236}">
                  <a16:creationId xmlns:a16="http://schemas.microsoft.com/office/drawing/2014/main" id="{E0A620DE-D10B-4160-A023-BD11AEDBF792}"/>
                </a:ext>
              </a:extLst>
            </p:cNvPr>
            <p:cNvSpPr/>
            <p:nvPr/>
          </p:nvSpPr>
          <p:spPr>
            <a:xfrm>
              <a:off x="0" y="0"/>
              <a:ext cx="4223792" cy="1268760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EAB99C5C-C28A-435C-AA81-37E76BD348DA}"/>
                </a:ext>
              </a:extLst>
            </p:cNvPr>
            <p:cNvSpPr/>
            <p:nvPr/>
          </p:nvSpPr>
          <p:spPr>
            <a:xfrm>
              <a:off x="4223792" y="0"/>
              <a:ext cx="360040" cy="126876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DFA91585-AF28-4AF0-8A20-3363B577861D}"/>
              </a:ext>
            </a:extLst>
          </p:cNvPr>
          <p:cNvSpPr/>
          <p:nvPr/>
        </p:nvSpPr>
        <p:spPr>
          <a:xfrm>
            <a:off x="0" y="6669360"/>
            <a:ext cx="12192000" cy="18864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E92AF91-9390-40CE-B03A-5C4D91EA138D}"/>
              </a:ext>
            </a:extLst>
          </p:cNvPr>
          <p:cNvCxnSpPr>
            <a:cxnSpLocks/>
          </p:cNvCxnSpPr>
          <p:nvPr/>
        </p:nvCxnSpPr>
        <p:spPr>
          <a:xfrm>
            <a:off x="3791744" y="1268760"/>
            <a:ext cx="8400256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B388B1-4296-47C9-9BD4-DEF852D3F4EF}"/>
              </a:ext>
            </a:extLst>
          </p:cNvPr>
          <p:cNvSpPr txBox="1"/>
          <p:nvPr/>
        </p:nvSpPr>
        <p:spPr>
          <a:xfrm>
            <a:off x="315616" y="191344"/>
            <a:ext cx="59766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03 </a:t>
            </a:r>
            <a:r>
              <a:rPr lang="ko-KR" altLang="en-US" sz="6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3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개발 동기</a:t>
            </a:r>
            <a:r>
              <a:rPr lang="en-US" altLang="ko-KR" sz="6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endParaRPr lang="ko-KR" altLang="en-US" sz="3600" b="1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427323-E810-43A9-9F56-F394D787D60A}"/>
              </a:ext>
            </a:extLst>
          </p:cNvPr>
          <p:cNvSpPr txBox="1"/>
          <p:nvPr/>
        </p:nvSpPr>
        <p:spPr>
          <a:xfrm>
            <a:off x="2402458" y="3832668"/>
            <a:ext cx="8302054" cy="400110"/>
          </a:xfrm>
          <a:prstGeom prst="rect">
            <a:avLst/>
          </a:prstGeom>
          <a:noFill/>
          <a:ln w="28575">
            <a:solidFill>
              <a:srgbClr val="1F497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값싸고 주머니에 들어있으며 내가 위급한 경우 움직임을 감지 </a:t>
            </a:r>
            <a:endParaRPr lang="en-US" altLang="ko-KR" sz="2000" b="1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427323-E810-43A9-9F56-F394D787D60A}"/>
              </a:ext>
            </a:extLst>
          </p:cNvPr>
          <p:cNvSpPr txBox="1"/>
          <p:nvPr/>
        </p:nvSpPr>
        <p:spPr>
          <a:xfrm>
            <a:off x="2402458" y="2407802"/>
            <a:ext cx="8302054" cy="400110"/>
          </a:xfrm>
          <a:prstGeom prst="rect">
            <a:avLst/>
          </a:prstGeom>
          <a:noFill/>
          <a:ln w="28575">
            <a:solidFill>
              <a:srgbClr val="1F497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트레킹하고</a:t>
            </a:r>
            <a:r>
              <a:rPr lang="ko-KR" altLang="en-US" sz="20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위급함 알리는 디바이스와 어플리케이션이 필요</a:t>
            </a:r>
            <a:endParaRPr lang="en-US" altLang="ko-KR" sz="2000" b="1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427323-E810-43A9-9F56-F394D787D60A}"/>
              </a:ext>
            </a:extLst>
          </p:cNvPr>
          <p:cNvSpPr txBox="1"/>
          <p:nvPr/>
        </p:nvSpPr>
        <p:spPr>
          <a:xfrm>
            <a:off x="2402459" y="5191566"/>
            <a:ext cx="8302053" cy="400110"/>
          </a:xfrm>
          <a:prstGeom prst="rect">
            <a:avLst/>
          </a:prstGeom>
          <a:noFill/>
          <a:ln w="28575">
            <a:solidFill>
              <a:srgbClr val="1F497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다양한 사회적약자를 위한 아주 심플하고 값싸고 효과적인 도구를 만들고 싶다</a:t>
            </a:r>
            <a:endParaRPr lang="en-US" altLang="ko-KR" sz="2000" b="1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6" name="오른쪽 화살표 36">
            <a:extLst>
              <a:ext uri="{FF2B5EF4-FFF2-40B4-BE49-F238E27FC236}">
                <a16:creationId xmlns:a16="http://schemas.microsoft.com/office/drawing/2014/main" id="{EF8EC48F-09C0-4D92-9B3C-06831AE61BB7}"/>
              </a:ext>
            </a:extLst>
          </p:cNvPr>
          <p:cNvSpPr/>
          <p:nvPr/>
        </p:nvSpPr>
        <p:spPr>
          <a:xfrm rot="5400000">
            <a:off x="6337461" y="3225316"/>
            <a:ext cx="432048" cy="189948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17" name="오른쪽 화살표 36">
            <a:extLst>
              <a:ext uri="{FF2B5EF4-FFF2-40B4-BE49-F238E27FC236}">
                <a16:creationId xmlns:a16="http://schemas.microsoft.com/office/drawing/2014/main" id="{EF8EC48F-09C0-4D92-9B3C-06831AE61BB7}"/>
              </a:ext>
            </a:extLst>
          </p:cNvPr>
          <p:cNvSpPr/>
          <p:nvPr/>
        </p:nvSpPr>
        <p:spPr>
          <a:xfrm rot="5400000">
            <a:off x="6337461" y="4626571"/>
            <a:ext cx="432048" cy="189948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723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C12CA5B1-A1AF-4F20-BD52-B6191E7297CA}"/>
              </a:ext>
            </a:extLst>
          </p:cNvPr>
          <p:cNvGrpSpPr/>
          <p:nvPr/>
        </p:nvGrpSpPr>
        <p:grpSpPr>
          <a:xfrm>
            <a:off x="0" y="0"/>
            <a:ext cx="5087888" cy="1340768"/>
            <a:chOff x="0" y="0"/>
            <a:chExt cx="4583832" cy="1268760"/>
          </a:xfrm>
          <a:solidFill>
            <a:schemeClr val="tx2"/>
          </a:solidFill>
        </p:grpSpPr>
        <p:sp>
          <p:nvSpPr>
            <p:cNvPr id="6" name="순서도: 처리 5">
              <a:extLst>
                <a:ext uri="{FF2B5EF4-FFF2-40B4-BE49-F238E27FC236}">
                  <a16:creationId xmlns:a16="http://schemas.microsoft.com/office/drawing/2014/main" id="{E318F3AC-C9EB-45B3-B797-E9F1414E6CA8}"/>
                </a:ext>
              </a:extLst>
            </p:cNvPr>
            <p:cNvSpPr/>
            <p:nvPr/>
          </p:nvSpPr>
          <p:spPr>
            <a:xfrm>
              <a:off x="0" y="0"/>
              <a:ext cx="4223792" cy="1268760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31D1AB21-5843-4DB9-B8FE-9426D4985F1E}"/>
                </a:ext>
              </a:extLst>
            </p:cNvPr>
            <p:cNvSpPr/>
            <p:nvPr/>
          </p:nvSpPr>
          <p:spPr>
            <a:xfrm>
              <a:off x="4223792" y="0"/>
              <a:ext cx="360040" cy="126876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77D10FE-3BDB-4B50-94DE-920115784476}"/>
              </a:ext>
            </a:extLst>
          </p:cNvPr>
          <p:cNvCxnSpPr>
            <a:cxnSpLocks/>
          </p:cNvCxnSpPr>
          <p:nvPr/>
        </p:nvCxnSpPr>
        <p:spPr>
          <a:xfrm>
            <a:off x="3215680" y="1268760"/>
            <a:ext cx="897632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6FAB61F-2B88-4CB2-8156-6F171A44A59C}"/>
              </a:ext>
            </a:extLst>
          </p:cNvPr>
          <p:cNvGrpSpPr/>
          <p:nvPr/>
        </p:nvGrpSpPr>
        <p:grpSpPr>
          <a:xfrm>
            <a:off x="-19744" y="2704"/>
            <a:ext cx="3307432" cy="1336323"/>
            <a:chOff x="0" y="0"/>
            <a:chExt cx="4583832" cy="1268760"/>
          </a:xfrm>
          <a:solidFill>
            <a:schemeClr val="tx2"/>
          </a:solidFill>
        </p:grpSpPr>
        <p:sp>
          <p:nvSpPr>
            <p:cNvPr id="12" name="순서도: 처리 11">
              <a:extLst>
                <a:ext uri="{FF2B5EF4-FFF2-40B4-BE49-F238E27FC236}">
                  <a16:creationId xmlns:a16="http://schemas.microsoft.com/office/drawing/2014/main" id="{BC29E3A1-4F68-4651-8163-A4A177BB9A52}"/>
                </a:ext>
              </a:extLst>
            </p:cNvPr>
            <p:cNvSpPr/>
            <p:nvPr/>
          </p:nvSpPr>
          <p:spPr>
            <a:xfrm>
              <a:off x="0" y="0"/>
              <a:ext cx="4223792" cy="1268760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96F8A33F-5738-475E-90FE-1F2028F5F076}"/>
                </a:ext>
              </a:extLst>
            </p:cNvPr>
            <p:cNvSpPr/>
            <p:nvPr/>
          </p:nvSpPr>
          <p:spPr>
            <a:xfrm>
              <a:off x="4223792" y="0"/>
              <a:ext cx="360040" cy="126876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71AE41FD-3A02-488C-8B2F-E08995AB4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346542-CD26-4FEF-BDB5-09D251B3C417}"/>
              </a:ext>
            </a:extLst>
          </p:cNvPr>
          <p:cNvSpPr txBox="1"/>
          <p:nvPr/>
        </p:nvSpPr>
        <p:spPr>
          <a:xfrm>
            <a:off x="2195736" y="1556792"/>
            <a:ext cx="7800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포켓 보디가드 </a:t>
            </a:r>
            <a:r>
              <a:rPr lang="en-US" altLang="ko-KR" sz="36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- </a:t>
            </a: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약자들의 안전을 위한 자동경보 호출 시스템</a:t>
            </a:r>
            <a:endParaRPr lang="en-US" altLang="ko-KR" sz="3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427323-E810-43A9-9F56-F394D787D60A}"/>
              </a:ext>
            </a:extLst>
          </p:cNvPr>
          <p:cNvSpPr txBox="1"/>
          <p:nvPr/>
        </p:nvSpPr>
        <p:spPr>
          <a:xfrm>
            <a:off x="2495600" y="2420888"/>
            <a:ext cx="7200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GPS 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위치 알림 </a:t>
            </a:r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알림 시스템 </a:t>
            </a:r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1) 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어플을 통한 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SOS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버튼 누르기 </a:t>
            </a:r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2) 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기기에 부착된 버튼 누르기</a:t>
            </a:r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3) 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기기와 사용자의 거리 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20M 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멀어질 경우 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90-130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데시벨의  신호음 발생 </a:t>
            </a:r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4) 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기기를 던지거나 세게 떨어트릴 경우 알람 발생</a:t>
            </a:r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    =  </a:t>
            </a:r>
            <a:r>
              <a:rPr lang="en-US" altLang="ko-KR" dirty="0">
                <a:highlight>
                  <a:srgbClr val="FFFF00"/>
                </a:highlight>
                <a:latin typeface="a타이틀고딕1" panose="02020600000000000000" pitchFamily="18" charset="-127"/>
                <a:ea typeface="a타이틀고딕1" panose="02020600000000000000" pitchFamily="18" charset="-127"/>
              </a:rPr>
              <a:t>1</a:t>
            </a:r>
            <a:r>
              <a:rPr lang="ko-KR" altLang="en-US" dirty="0">
                <a:highlight>
                  <a:srgbClr val="FFFF00"/>
                </a:highlight>
                <a:latin typeface="a타이틀고딕1" panose="02020600000000000000" pitchFamily="18" charset="-127"/>
                <a:ea typeface="a타이틀고딕1" panose="02020600000000000000" pitchFamily="18" charset="-127"/>
              </a:rPr>
              <a:t>분 내로 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취소버튼 누르면 </a:t>
            </a:r>
            <a:r>
              <a:rPr lang="ko-KR" altLang="en-US" dirty="0">
                <a:highlight>
                  <a:srgbClr val="FFFF00"/>
                </a:highlight>
                <a:latin typeface="a타이틀고딕1" panose="02020600000000000000" pitchFamily="18" charset="-127"/>
                <a:ea typeface="a타이틀고딕1" panose="02020600000000000000" pitchFamily="18" charset="-127"/>
              </a:rPr>
              <a:t>취소 가능</a:t>
            </a:r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3. </a:t>
            </a:r>
            <a:r>
              <a:rPr lang="ko-KR" altLang="en-US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특허 등록 </a:t>
            </a:r>
            <a:r>
              <a:rPr lang="en-US" altLang="ko-KR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</a:t>
            </a:r>
            <a:r>
              <a:rPr lang="ko-KR" altLang="en-US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건 </a:t>
            </a:r>
            <a:r>
              <a:rPr lang="en-US" altLang="ko-KR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/ </a:t>
            </a:r>
            <a:r>
              <a:rPr lang="ko-KR" altLang="en-US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특허 출원 </a:t>
            </a:r>
            <a:r>
              <a:rPr lang="en-US" altLang="ko-KR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</a:t>
            </a:r>
            <a:r>
              <a:rPr lang="ko-KR" altLang="en-US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건 </a:t>
            </a:r>
            <a:r>
              <a:rPr lang="en-US" altLang="ko-KR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– 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출원 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건 진행 예정 </a:t>
            </a:r>
            <a:endParaRPr lang="en-US" altLang="ko-KR" b="1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B78801-8716-4537-A58D-6C115E4A397C}"/>
              </a:ext>
            </a:extLst>
          </p:cNvPr>
          <p:cNvSpPr txBox="1"/>
          <p:nvPr/>
        </p:nvSpPr>
        <p:spPr>
          <a:xfrm>
            <a:off x="335360" y="188640"/>
            <a:ext cx="59766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04  </a:t>
            </a:r>
            <a:r>
              <a:rPr lang="ko-KR" altLang="en-US" sz="3600" b="1" dirty="0" err="1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기술성</a:t>
            </a:r>
            <a:r>
              <a:rPr lang="ko-KR" altLang="en-US" sz="3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en-US" altLang="ko-KR" sz="3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분석</a:t>
            </a:r>
          </a:p>
        </p:txBody>
      </p:sp>
      <p:sp>
        <p:nvSpPr>
          <p:cNvPr id="14" name="순서도: 처리 13">
            <a:extLst>
              <a:ext uri="{FF2B5EF4-FFF2-40B4-BE49-F238E27FC236}">
                <a16:creationId xmlns:a16="http://schemas.microsoft.com/office/drawing/2014/main" id="{0B92BF50-EB17-49F6-AFEC-E83B5DCE4965}"/>
              </a:ext>
            </a:extLst>
          </p:cNvPr>
          <p:cNvSpPr/>
          <p:nvPr/>
        </p:nvSpPr>
        <p:spPr>
          <a:xfrm>
            <a:off x="0" y="6669360"/>
            <a:ext cx="12192000" cy="18864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677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1824</TotalTime>
  <Words>1001</Words>
  <Application>Microsoft Office PowerPoint</Application>
  <PresentationFormat>와이드스크린</PresentationFormat>
  <Paragraphs>393</Paragraphs>
  <Slides>24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a타이틀고딕2</vt:lpstr>
      <vt:lpstr>함초롬바탕</vt:lpstr>
      <vt:lpstr>a타이틀고딕1</vt:lpstr>
      <vt:lpstr>나눔스퀘어</vt:lpstr>
      <vt:lpstr>Arial</vt:lpstr>
      <vt:lpstr>나눔스퀘어 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lee</cp:lastModifiedBy>
  <cp:revision>134</cp:revision>
  <dcterms:created xsi:type="dcterms:W3CDTF">2019-10-31T06:45:16Z</dcterms:created>
  <dcterms:modified xsi:type="dcterms:W3CDTF">2019-11-15T17:53:09Z</dcterms:modified>
  <cp:contentStatus/>
</cp:coreProperties>
</file>